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8" r:id="rId4"/>
    <p:sldId id="257" r:id="rId5"/>
    <p:sldId id="259" r:id="rId6"/>
    <p:sldId id="269" r:id="rId7"/>
    <p:sldId id="271" r:id="rId8"/>
    <p:sldId id="260" r:id="rId9"/>
    <p:sldId id="261" r:id="rId10"/>
    <p:sldId id="264" r:id="rId11"/>
    <p:sldId id="263" r:id="rId12"/>
    <p:sldId id="265" r:id="rId13"/>
    <p:sldId id="267" r:id="rId14"/>
    <p:sldId id="262" r:id="rId15"/>
    <p:sldId id="266" r:id="rId16"/>
    <p:sldId id="270"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0852A-3A7F-0C63-E858-597DACE08D5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957E8C5-EFD6-A4F5-9B52-7BDE3960E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1FC77A7-7A9A-1DF8-EF64-DCD79F3EADD2}"/>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A79CDF13-8706-AD8B-94D4-DF09221E5F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AF191-58FA-CBBA-BE77-12F9BD708D1D}"/>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753596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4AA92-5A4E-8581-5A93-3196EB86848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0E22F0A-B7D0-3891-94C9-B33DCC07C29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3FE8EC-0383-7209-CBFC-B7037794D883}"/>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0F7CFF73-2AED-46F6-7370-4F9DD98B9A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0F2ED9-2E1F-08AD-C99C-D687A299EE62}"/>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279634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697589D-5F89-53AD-A4F6-6D4D78701F4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42430E-7322-848C-1857-FAC45188016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703E563-6975-BD93-0742-9F5C692FFECD}"/>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4646B6F4-47E5-5A8D-2150-29F8685166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9F28FB-8F8B-0E1C-8557-80919459E70F}"/>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262540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0DEE2-F32D-2A1A-64D9-1212A479F98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435D6DD-E0FB-7C3C-E413-F782A135D7E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BA6B38-F907-B2B7-ABFC-5840339AB62E}"/>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67DC8B97-1ABF-164A-8F0D-2F4A40F2CA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F24FE45-5C26-17B1-16AF-0A46B8397266}"/>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296630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BB64B-76F0-1140-6E5C-51D6FE29E66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52E6269-B699-F95C-A994-5A30BCCD5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BF0ED27-C19F-3157-C1FC-3B81E75B4A1B}"/>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DCB790DE-56C3-F029-617E-994774E088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8B15AC-4225-CC0E-739E-95BE49CC0CA9}"/>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140901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0B2CC-4719-5F39-91EB-A9BB66A55E7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56AD5A-4C6D-A7A0-484B-86907C490E8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43334DE-D62C-25F3-71DB-E8BC9EE506B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9F0FFE0-F917-DF8E-7624-3BD5BD4722E8}"/>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6" name="Tijdelijke aanduiding voor voettekst 5">
            <a:extLst>
              <a:ext uri="{FF2B5EF4-FFF2-40B4-BE49-F238E27FC236}">
                <a16:creationId xmlns:a16="http://schemas.microsoft.com/office/drawing/2014/main" id="{088113D2-A0C0-D9A8-0298-51AF18DD99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CD3F1B-2C09-6F57-BF61-6DBDF633FB73}"/>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364291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0CC0F-9392-B06F-A97C-ED6FD8F0797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2064365-A811-F559-63BA-4DD2495391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005A2A-8EB9-D33A-C987-294AA6BEF6E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538CD88-C08B-ED62-8135-33F25C494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FDAEDD2-000F-E24E-59EB-79E3D5C4EF8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E953E0F-0CDF-A1DC-2CF5-831B7695658C}"/>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8" name="Tijdelijke aanduiding voor voettekst 7">
            <a:extLst>
              <a:ext uri="{FF2B5EF4-FFF2-40B4-BE49-F238E27FC236}">
                <a16:creationId xmlns:a16="http://schemas.microsoft.com/office/drawing/2014/main" id="{BD5E0C94-4F0C-7ADC-ACDB-2F668F42A54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C507285-ECB2-96FA-EBA9-5B570FFCDF06}"/>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80335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DC06F-84B5-AA1B-6C11-925ECB65C01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F72DFF5-C9B0-9923-0E1C-714D94B3452B}"/>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4" name="Tijdelijke aanduiding voor voettekst 3">
            <a:extLst>
              <a:ext uri="{FF2B5EF4-FFF2-40B4-BE49-F238E27FC236}">
                <a16:creationId xmlns:a16="http://schemas.microsoft.com/office/drawing/2014/main" id="{F2855A5A-4628-2817-BE9D-18A96D15FD0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ADCE9ED-CEBB-8F12-2F23-F0CC1856FA93}"/>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365021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97B5C5-FACC-4ADA-9F19-15D2E2A51218}"/>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3" name="Tijdelijke aanduiding voor voettekst 2">
            <a:extLst>
              <a:ext uri="{FF2B5EF4-FFF2-40B4-BE49-F238E27FC236}">
                <a16:creationId xmlns:a16="http://schemas.microsoft.com/office/drawing/2014/main" id="{F77DC172-E1A6-5C7A-350F-258DC7951FB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4C958BA-85CE-1BF3-8957-44F77D611B29}"/>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378750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DFDD0-AA7B-4DC7-5857-D1F192298E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FF9FA9C-B241-8BA8-139A-5A82BBC16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7622849-0DFA-D99A-9816-09E8A1766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94A785E-F5DB-8028-9C8C-B5AE0483FAC0}"/>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6" name="Tijdelijke aanduiding voor voettekst 5">
            <a:extLst>
              <a:ext uri="{FF2B5EF4-FFF2-40B4-BE49-F238E27FC236}">
                <a16:creationId xmlns:a16="http://schemas.microsoft.com/office/drawing/2014/main" id="{67786E3F-1413-76E0-DC9F-806F68879E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F92552-3DF0-F080-DB18-5EFBBE7F4619}"/>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344096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04D0F-E247-CFB4-B7D0-EA973D9F442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8A59277-4E2D-01F3-96D3-56F6B9E2F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5B290E5-1DE7-BE63-09E0-2BC99C502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AB9161-007E-8E7F-A72D-74DCE0CE750A}"/>
              </a:ext>
            </a:extLst>
          </p:cNvPr>
          <p:cNvSpPr>
            <a:spLocks noGrp="1"/>
          </p:cNvSpPr>
          <p:nvPr>
            <p:ph type="dt" sz="half" idx="10"/>
          </p:nvPr>
        </p:nvSpPr>
        <p:spPr/>
        <p:txBody>
          <a:bodyPr/>
          <a:lstStyle/>
          <a:p>
            <a:fld id="{9CFAEB81-7216-4D4E-976A-E2AA96F2CD0B}" type="datetimeFigureOut">
              <a:rPr lang="nl-NL" smtClean="0"/>
              <a:t>30-7-2022</a:t>
            </a:fld>
            <a:endParaRPr lang="nl-NL"/>
          </a:p>
        </p:txBody>
      </p:sp>
      <p:sp>
        <p:nvSpPr>
          <p:cNvPr id="6" name="Tijdelijke aanduiding voor voettekst 5">
            <a:extLst>
              <a:ext uri="{FF2B5EF4-FFF2-40B4-BE49-F238E27FC236}">
                <a16:creationId xmlns:a16="http://schemas.microsoft.com/office/drawing/2014/main" id="{E722F7CA-7AF3-092A-03EF-3222EAEC82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CD47C6F-6727-15B1-4DE6-8D734D02E3A6}"/>
              </a:ext>
            </a:extLst>
          </p:cNvPr>
          <p:cNvSpPr>
            <a:spLocks noGrp="1"/>
          </p:cNvSpPr>
          <p:nvPr>
            <p:ph type="sldNum" sz="quarter" idx="12"/>
          </p:nvPr>
        </p:nvSpPr>
        <p:spPr/>
        <p:txBody>
          <a:bodyPr/>
          <a:lstStyle/>
          <a:p>
            <a:fld id="{DE92EC93-E527-42FD-89B2-E5E9F1D9CB01}" type="slidenum">
              <a:rPr lang="nl-NL" smtClean="0"/>
              <a:t>‹nr.›</a:t>
            </a:fld>
            <a:endParaRPr lang="nl-NL"/>
          </a:p>
        </p:txBody>
      </p:sp>
    </p:spTree>
    <p:extLst>
      <p:ext uri="{BB962C8B-B14F-4D97-AF65-F5344CB8AC3E}">
        <p14:creationId xmlns:p14="http://schemas.microsoft.com/office/powerpoint/2010/main" val="92649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5172FB-215D-1989-B7F8-05C04E928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6B65747-3A84-ADAA-2C78-0EE4CC261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1EF343-6C5E-E4CD-BDC9-AABFF71590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AEB81-7216-4D4E-976A-E2AA96F2CD0B}" type="datetimeFigureOut">
              <a:rPr lang="nl-NL" smtClean="0"/>
              <a:t>30-7-2022</a:t>
            </a:fld>
            <a:endParaRPr lang="nl-NL"/>
          </a:p>
        </p:txBody>
      </p:sp>
      <p:sp>
        <p:nvSpPr>
          <p:cNvPr id="5" name="Tijdelijke aanduiding voor voettekst 4">
            <a:extLst>
              <a:ext uri="{FF2B5EF4-FFF2-40B4-BE49-F238E27FC236}">
                <a16:creationId xmlns:a16="http://schemas.microsoft.com/office/drawing/2014/main" id="{6CC9729A-B340-D9B0-01A9-D7902D14C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B3A4776-F288-8A5E-1FD4-804CF4026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2EC93-E527-42FD-89B2-E5E9F1D9CB01}" type="slidenum">
              <a:rPr lang="nl-NL" smtClean="0"/>
              <a:t>‹nr.›</a:t>
            </a:fld>
            <a:endParaRPr lang="nl-NL"/>
          </a:p>
        </p:txBody>
      </p:sp>
    </p:spTree>
    <p:extLst>
      <p:ext uri="{BB962C8B-B14F-4D97-AF65-F5344CB8AC3E}">
        <p14:creationId xmlns:p14="http://schemas.microsoft.com/office/powerpoint/2010/main" val="95686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l.pinterest.com/pin/527343437587448902/"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pinterest.com/haoenk/jagers-en-verzamelaars/" TargetMode="Externa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schooltv.nl/video/jagers-en-verzamelaars-mensen-in-de-steentijd/#q=steentij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l.pinterest.com/pin/291185932131413408/" TargetMode="External"/><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schooltv.nl/video/het-klokhuis-steentijd-eerste-boeren/#q=steentij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kfproductions.nl/toerisme/vvv-folder-bandkeramiek/" TargetMode="External"/><Relationship Id="rId7" Type="http://schemas.openxmlformats.org/officeDocument/2006/relationships/hyperlink" Target="http://www.ijstijdenmuseum.nl/trechterbeker-cultuur/"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https://www.devondst.nl/verhaal/heiligdom-uit-de-ijzertijd/" TargetMode="External"/><Relationship Id="rId4" Type="http://schemas.openxmlformats.org/officeDocument/2006/relationships/image" Target="../media/image25.jpg"/><Relationship Id="rId9" Type="http://schemas.openxmlformats.org/officeDocument/2006/relationships/hyperlink" Target="https://www.tijdmachinetilburg.nl/detailview.aspx?id=105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drentslandschap.nl/raadsel-rond-hunebed-d14" TargetMode="Externa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schooltv.nl/video/de-tijd-van-de-hunebedden-grafheuvels-van-stenen-en-keien/#q=hunebe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https://www2.gulf-times.com/story/572836/Big-sale-15-000-year-old-mammoth-skeleton-up-for-auction" TargetMode="External"/><Relationship Id="rId7" Type="http://schemas.openxmlformats.org/officeDocument/2006/relationships/hyperlink" Target="https://veldhoven.nieuws.nl/nieuws/28308/waterputten-uit-de-ijzertijd-aan-de-roskam/" TargetMode="External"/><Relationship Id="rId12" Type="http://schemas.openxmlformats.org/officeDocument/2006/relationships/hyperlink" Target="https://nl.pinterest.com/rijksmuseumvano/tijdvak-1-jagers-en-boeren/" TargetMode="Externa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3.jpg"/><Relationship Id="rId5" Type="http://schemas.openxmlformats.org/officeDocument/2006/relationships/hyperlink" Target="https://kunstvensters.com/2016/09/22/waar-vind-je-de-mooiste-prehistorische-grottekeningen-van-europa/" TargetMode="External"/><Relationship Id="rId10" Type="http://schemas.openxmlformats.org/officeDocument/2006/relationships/image" Target="../media/image2.jpeg"/><Relationship Id="rId4" Type="http://schemas.openxmlformats.org/officeDocument/2006/relationships/image" Target="../media/image30.jpg"/><Relationship Id="rId9" Type="http://schemas.openxmlformats.org/officeDocument/2006/relationships/hyperlink" Target="https://maken.wikiwijs.nl/48588/geschiedenis_jagers_en_boere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hyperlink" Target="https://natuurwijzer.naturalis.nl/leerobjecten/dinosaurussen-vinden-en-opgraven-zo-werkt-dat" TargetMode="External"/><Relationship Id="rId3" Type="http://schemas.openxmlformats.org/officeDocument/2006/relationships/hyperlink" Target="https://nl.wikipedia.org/wiki/Diplomystus" TargetMode="External"/><Relationship Id="rId7" Type="http://schemas.openxmlformats.org/officeDocument/2006/relationships/hyperlink" Target="https://www.dinosaurus.nl/paleontoloog/fossielen/" TargetMode="External"/><Relationship Id="rId12"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hyperlink" Target="https://nl.wikipedia.org/wiki/Keichousaurus" TargetMode="External"/><Relationship Id="rId5" Type="http://schemas.openxmlformats.org/officeDocument/2006/relationships/hyperlink" Target="https://pixabay.com/en/fossils-prehistory-ammonites-1130208/" TargetMode="External"/><Relationship Id="rId10" Type="http://schemas.openxmlformats.org/officeDocument/2006/relationships/image" Target="../media/image38.JPG"/><Relationship Id="rId4" Type="http://schemas.openxmlformats.org/officeDocument/2006/relationships/image" Target="../media/image35.jpg"/><Relationship Id="rId9" Type="http://schemas.openxmlformats.org/officeDocument/2006/relationships/hyperlink" Target="http://www.heritagedaily.com/2014/09/t-rex-times-seven-new-dinosaur-species-discovered-argentina/104726"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chtvirtuell.blogspot.com/2020/05/sl-blog-sl-destinations-skyscrapers.html" TargetMode="Externa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dinosaurus.nl/dinosaurussen/prehistorische-tijdperk/krijt/" TargetMode="Externa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schooltv.nl/video/nieuws-uit-de-natuur-fossielen-en-dinos/#q=%22dinosaurus%2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v.wikipedia.org/wiki/Pangaea" TargetMode="External"/><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pixels.com/featured/extinction-of-dinosaurs-3d-render-elenarts-elena-duvernay-digital-art.html" TargetMode="External"/><Relationship Id="rId7" Type="http://schemas.openxmlformats.org/officeDocument/2006/relationships/hyperlink" Target="https://maken.wikiwijs.nl/40935?_escaped_fragment_=page-473811" TargetMode="Externa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hyperlink" Target="https://www.vrt.be/vrtnws/nl/2018/03/20/het-is-van-de-dino-s-geleden-dat-soorten-nog-zo-snel-verdwenen/"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hyperlink" Target="http://www.revimage.org/when-did-the-first-hominids-appear-on-earth/" TargetMode="External"/><Relationship Id="rId3" Type="http://schemas.openxmlformats.org/officeDocument/2006/relationships/hyperlink" Target="https://www.treehugger.com/different-early-humans-ancestors-mixed-and-mingled-two-million-years-ago-4865303" TargetMode="External"/><Relationship Id="rId7" Type="http://schemas.openxmlformats.org/officeDocument/2006/relationships/hyperlink" Target="https://www.pinterest.es/pin/594053007092582490/" TargetMode="External"/><Relationship Id="rId12"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hyperlink" Target="https://www.pinterest.com/pin/229261437267379158/" TargetMode="External"/><Relationship Id="rId5" Type="http://schemas.openxmlformats.org/officeDocument/2006/relationships/hyperlink" Target="https://www.pinterest.com/pin/476818679295811825/" TargetMode="External"/><Relationship Id="rId15" Type="http://schemas.openxmlformats.org/officeDocument/2006/relationships/hyperlink" Target="http://www.wired.com/2009/11/viktor-deak-paeoartist/" TargetMode="External"/><Relationship Id="rId10" Type="http://schemas.openxmlformats.org/officeDocument/2006/relationships/image" Target="../media/image14.jpg"/><Relationship Id="rId4" Type="http://schemas.openxmlformats.org/officeDocument/2006/relationships/image" Target="../media/image11.jpg"/><Relationship Id="rId9" Type="http://schemas.openxmlformats.org/officeDocument/2006/relationships/hyperlink" Target="https://www.sapiens.org/evolution/homo-sapiens-and-tool-making/" TargetMode="External"/><Relationship Id="rId1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hyperlink" Target="https://historianet.nl/onderzoek/neanderthalers-hadden-boten"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hyperlink" Target="https://www.standaard.be/cnt/dmf20201214_98113409" TargetMode="External"/><Relationship Id="rId7"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schooltv.nl/video/de-mammoet-de-koning-van-de-ijstijd/#q=ijstijd" TargetMode="External"/><Relationship Id="rId5" Type="http://schemas.openxmlformats.org/officeDocument/2006/relationships/hyperlink" Target="https://www.pinterest.com/pin/348325352404143494/" TargetMode="External"/><Relationship Id="rId10" Type="http://schemas.openxmlformats.org/officeDocument/2006/relationships/hyperlink" Target="https://www.debarnsteenspecialist.nl/nl/fossielen/mammoet/" TargetMode="External"/><Relationship Id="rId4" Type="http://schemas.openxmlformats.org/officeDocument/2006/relationships/image" Target="../media/image19.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8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Afbeelding 2" descr="Afbeelding met persoon, vissen&#10;&#10;Automatisch gegenereerde beschrijving">
            <a:extLst>
              <a:ext uri="{FF2B5EF4-FFF2-40B4-BE49-F238E27FC236}">
                <a16:creationId xmlns:a16="http://schemas.microsoft.com/office/drawing/2014/main" id="{90EEABC5-FB94-BB7D-6E88-910C4AF3C3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0524931" cy="6858000"/>
          </a:xfrm>
          <a:prstGeom prst="rect">
            <a:avLst/>
          </a:prstGeom>
        </p:spPr>
      </p:pic>
      <p:sp>
        <p:nvSpPr>
          <p:cNvPr id="4" name="Tekstvak 3">
            <a:extLst>
              <a:ext uri="{FF2B5EF4-FFF2-40B4-BE49-F238E27FC236}">
                <a16:creationId xmlns:a16="http://schemas.microsoft.com/office/drawing/2014/main" id="{5256DA21-BF4B-9D64-2D06-972A7121E267}"/>
              </a:ext>
            </a:extLst>
          </p:cNvPr>
          <p:cNvSpPr txBox="1"/>
          <p:nvPr/>
        </p:nvSpPr>
        <p:spPr>
          <a:xfrm>
            <a:off x="9611831" y="3429000"/>
            <a:ext cx="2179675" cy="3139321"/>
          </a:xfrm>
          <a:prstGeom prst="rect">
            <a:avLst/>
          </a:prstGeom>
          <a:solidFill>
            <a:srgbClr val="FFC000"/>
          </a:solidFill>
          <a:effectLst>
            <a:outerShdw blurRad="635000" dist="50800" dir="5400000" algn="ctr" rotWithShape="0">
              <a:srgbClr val="000000"/>
            </a:outerShdw>
          </a:effectLst>
        </p:spPr>
        <p:txBody>
          <a:bodyPr wrap="square" rtlCol="0">
            <a:spAutoFit/>
          </a:bodyPr>
          <a:lstStyle/>
          <a:p>
            <a:r>
              <a:rPr lang="nl-NL" dirty="0"/>
              <a:t>Dit is de Sint Pietersberg in Limburg. Wist je dat hier vroeger vissen rondzwommen? En geen kleine vissen. Kijk maar eens hoe groot deze is!</a:t>
            </a:r>
          </a:p>
          <a:p>
            <a:r>
              <a:rPr lang="nl-NL" dirty="0"/>
              <a:t>De wereld zag er vroeger heel anders uit...</a:t>
            </a:r>
          </a:p>
        </p:txBody>
      </p:sp>
    </p:spTree>
    <p:extLst>
      <p:ext uri="{BB962C8B-B14F-4D97-AF65-F5344CB8AC3E}">
        <p14:creationId xmlns:p14="http://schemas.microsoft.com/office/powerpoint/2010/main" val="1780055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1E2E69D-FD52-6DA1-D743-CBEE57DB57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94" r="7754"/>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kstvak 5">
            <a:extLst>
              <a:ext uri="{FF2B5EF4-FFF2-40B4-BE49-F238E27FC236}">
                <a16:creationId xmlns:a16="http://schemas.microsoft.com/office/drawing/2014/main" id="{9C0D21E1-FC78-FC41-9F5B-8C1AED9A9CF6}"/>
              </a:ext>
            </a:extLst>
          </p:cNvPr>
          <p:cNvSpPr txBox="1"/>
          <p:nvPr/>
        </p:nvSpPr>
        <p:spPr>
          <a:xfrm>
            <a:off x="793097" y="2057325"/>
            <a:ext cx="3941499" cy="4154361"/>
          </a:xfrm>
          <a:prstGeom prst="rect">
            <a:avLst/>
          </a:prstGeom>
        </p:spPr>
        <p:txBody>
          <a:bodyPr vert="horz" lIns="91440" tIns="45720" rIns="91440" bIns="45720" rtlCol="0">
            <a:normAutofit/>
          </a:bodyPr>
          <a:lstStyle/>
          <a:p>
            <a:pPr>
              <a:lnSpc>
                <a:spcPct val="90000"/>
              </a:lnSpc>
              <a:spcAft>
                <a:spcPts val="600"/>
              </a:spcAft>
            </a:pPr>
            <a:r>
              <a:rPr lang="en-US" sz="2000" dirty="0" err="1"/>
              <a:t>Toen</a:t>
            </a:r>
            <a:r>
              <a:rPr lang="en-US" sz="2000" dirty="0"/>
              <a:t> het warmer </a:t>
            </a:r>
            <a:r>
              <a:rPr lang="en-US" sz="2000" dirty="0" err="1"/>
              <a:t>werd</a:t>
            </a:r>
            <a:r>
              <a:rPr lang="en-US" sz="2000" dirty="0"/>
              <a:t>, </a:t>
            </a:r>
            <a:r>
              <a:rPr lang="en-US" sz="2000" dirty="0" err="1"/>
              <a:t>veranderde</a:t>
            </a:r>
            <a:r>
              <a:rPr lang="en-US" sz="2000" dirty="0"/>
              <a:t> het </a:t>
            </a:r>
            <a:r>
              <a:rPr lang="en-US" sz="2000" dirty="0" err="1"/>
              <a:t>landschap</a:t>
            </a:r>
            <a:r>
              <a:rPr lang="en-US" sz="2000" dirty="0"/>
              <a:t>.</a:t>
            </a:r>
          </a:p>
          <a:p>
            <a:pPr>
              <a:lnSpc>
                <a:spcPct val="90000"/>
              </a:lnSpc>
              <a:spcAft>
                <a:spcPts val="600"/>
              </a:spcAft>
            </a:pPr>
            <a:r>
              <a:rPr lang="en-US" sz="2000" dirty="0"/>
              <a:t>Er </a:t>
            </a:r>
            <a:r>
              <a:rPr lang="en-US" sz="2000" dirty="0" err="1"/>
              <a:t>kwamen</a:t>
            </a:r>
            <a:r>
              <a:rPr lang="en-US" sz="2000" dirty="0"/>
              <a:t> </a:t>
            </a:r>
            <a:r>
              <a:rPr lang="en-US" sz="2000" dirty="0" err="1"/>
              <a:t>meer</a:t>
            </a:r>
            <a:r>
              <a:rPr lang="en-US" sz="2000" dirty="0"/>
              <a:t> </a:t>
            </a:r>
            <a:r>
              <a:rPr lang="en-US" sz="2000" dirty="0" err="1"/>
              <a:t>dieren</a:t>
            </a:r>
            <a:r>
              <a:rPr lang="en-US" sz="2000" dirty="0"/>
              <a:t> </a:t>
            </a:r>
            <a:r>
              <a:rPr lang="en-US" sz="2000" dirty="0" err="1"/>
              <a:t>en</a:t>
            </a:r>
            <a:r>
              <a:rPr lang="en-US" sz="2000" dirty="0"/>
              <a:t> </a:t>
            </a:r>
            <a:r>
              <a:rPr lang="en-US" sz="2000" dirty="0" err="1"/>
              <a:t>planten</a:t>
            </a:r>
            <a:r>
              <a:rPr lang="en-US" sz="2000" dirty="0"/>
              <a:t>. De </a:t>
            </a:r>
            <a:r>
              <a:rPr lang="en-US" sz="2000" dirty="0" err="1"/>
              <a:t>mensen</a:t>
            </a:r>
            <a:r>
              <a:rPr lang="en-US" sz="2000" dirty="0"/>
              <a:t> </a:t>
            </a:r>
            <a:r>
              <a:rPr lang="en-US" sz="2000" dirty="0" err="1"/>
              <a:t>konden</a:t>
            </a:r>
            <a:r>
              <a:rPr lang="en-US" sz="2000" dirty="0"/>
              <a:t> </a:t>
            </a:r>
            <a:r>
              <a:rPr lang="en-US" sz="2000" dirty="0" err="1"/>
              <a:t>meer</a:t>
            </a:r>
            <a:r>
              <a:rPr lang="en-US" sz="2000" dirty="0"/>
              <a:t> eten </a:t>
            </a:r>
            <a:r>
              <a:rPr lang="en-US" sz="2000" dirty="0" err="1"/>
              <a:t>vinden</a:t>
            </a:r>
            <a:r>
              <a:rPr lang="en-US" sz="2000" dirty="0"/>
              <a:t>. De </a:t>
            </a:r>
            <a:r>
              <a:rPr lang="en-US" sz="2000" dirty="0" err="1"/>
              <a:t>mannen</a:t>
            </a:r>
            <a:r>
              <a:rPr lang="en-US" sz="2000" dirty="0"/>
              <a:t> </a:t>
            </a:r>
            <a:r>
              <a:rPr lang="en-US" sz="2000" dirty="0" err="1"/>
              <a:t>gingen</a:t>
            </a:r>
            <a:r>
              <a:rPr lang="en-US" sz="2000" dirty="0"/>
              <a:t> op </a:t>
            </a:r>
            <a:r>
              <a:rPr lang="en-US" sz="2000" dirty="0" err="1"/>
              <a:t>jacht</a:t>
            </a:r>
            <a:r>
              <a:rPr lang="en-US" sz="2000" dirty="0"/>
              <a:t> </a:t>
            </a:r>
            <a:r>
              <a:rPr lang="en-US" sz="2000" dirty="0" err="1"/>
              <a:t>en</a:t>
            </a:r>
            <a:r>
              <a:rPr lang="en-US" sz="2000" dirty="0"/>
              <a:t> de </a:t>
            </a:r>
            <a:r>
              <a:rPr lang="en-US" sz="2000" dirty="0" err="1"/>
              <a:t>vrouwen</a:t>
            </a:r>
            <a:r>
              <a:rPr lang="en-US" sz="2000" dirty="0"/>
              <a:t> </a:t>
            </a:r>
            <a:r>
              <a:rPr lang="en-US" sz="2000" dirty="0" err="1"/>
              <a:t>verzamelden</a:t>
            </a:r>
            <a:r>
              <a:rPr lang="en-US" sz="2000" dirty="0"/>
              <a:t> </a:t>
            </a:r>
            <a:r>
              <a:rPr lang="en-US" sz="2000" dirty="0" err="1"/>
              <a:t>bessen</a:t>
            </a:r>
            <a:r>
              <a:rPr lang="en-US" sz="2000" dirty="0"/>
              <a:t> </a:t>
            </a:r>
            <a:r>
              <a:rPr lang="en-US" sz="2000" dirty="0" err="1"/>
              <a:t>en</a:t>
            </a:r>
            <a:r>
              <a:rPr lang="en-US" sz="2000" dirty="0"/>
              <a:t> </a:t>
            </a:r>
            <a:r>
              <a:rPr lang="en-US" sz="2000" dirty="0" err="1"/>
              <a:t>kruiden</a:t>
            </a:r>
            <a:r>
              <a:rPr lang="en-US" sz="2000" dirty="0"/>
              <a:t>.</a:t>
            </a:r>
          </a:p>
          <a:p>
            <a:pPr>
              <a:lnSpc>
                <a:spcPct val="90000"/>
              </a:lnSpc>
              <a:spcAft>
                <a:spcPts val="600"/>
              </a:spcAft>
            </a:pPr>
            <a:r>
              <a:rPr lang="en-US" sz="2000" dirty="0" err="1"/>
              <a:t>Dit</a:t>
            </a:r>
            <a:r>
              <a:rPr lang="en-US" sz="2000" dirty="0"/>
              <a:t> </a:t>
            </a:r>
            <a:r>
              <a:rPr lang="en-US" sz="2000" dirty="0" err="1"/>
              <a:t>noemen</a:t>
            </a:r>
            <a:r>
              <a:rPr lang="en-US" sz="2000" dirty="0"/>
              <a:t> we de </a:t>
            </a:r>
            <a:r>
              <a:rPr lang="en-US" sz="2000" dirty="0" err="1"/>
              <a:t>tijd</a:t>
            </a:r>
            <a:r>
              <a:rPr lang="en-US" sz="2000" dirty="0"/>
              <a:t> van de </a:t>
            </a:r>
            <a:r>
              <a:rPr lang="en-US" sz="2000" dirty="0" err="1"/>
              <a:t>jagers</a:t>
            </a:r>
            <a:r>
              <a:rPr lang="en-US" sz="2000" dirty="0"/>
              <a:t> </a:t>
            </a:r>
            <a:r>
              <a:rPr lang="en-US" sz="2000" dirty="0" err="1"/>
              <a:t>en</a:t>
            </a:r>
            <a:r>
              <a:rPr lang="en-US" sz="2000" dirty="0"/>
              <a:t> </a:t>
            </a:r>
            <a:r>
              <a:rPr lang="en-US" sz="2000" dirty="0" err="1"/>
              <a:t>verzamelaars</a:t>
            </a:r>
            <a:r>
              <a:rPr lang="en-US" sz="2000" dirty="0"/>
              <a:t>.</a:t>
            </a:r>
          </a:p>
          <a:p>
            <a:pPr>
              <a:lnSpc>
                <a:spcPct val="90000"/>
              </a:lnSpc>
              <a:spcAft>
                <a:spcPts val="600"/>
              </a:spcAft>
            </a:pPr>
            <a:r>
              <a:rPr lang="en-US" sz="2000" dirty="0"/>
              <a:t>Ze </a:t>
            </a:r>
            <a:r>
              <a:rPr lang="en-US" sz="2000" dirty="0" err="1"/>
              <a:t>maakten</a:t>
            </a:r>
            <a:r>
              <a:rPr lang="en-US" sz="2000" dirty="0"/>
              <a:t> </a:t>
            </a:r>
            <a:r>
              <a:rPr lang="en-US" sz="2000" dirty="0" err="1"/>
              <a:t>werktuigen</a:t>
            </a:r>
            <a:r>
              <a:rPr lang="en-US" sz="2000" dirty="0"/>
              <a:t> van </a:t>
            </a:r>
            <a:r>
              <a:rPr lang="en-US" sz="2000" dirty="0" err="1"/>
              <a:t>steen</a:t>
            </a:r>
            <a:r>
              <a:rPr lang="en-US" sz="2000" dirty="0"/>
              <a:t>. </a:t>
            </a:r>
            <a:r>
              <a:rPr lang="en-US" sz="2000" dirty="0" err="1"/>
              <a:t>Daarom</a:t>
            </a:r>
            <a:r>
              <a:rPr lang="en-US" sz="2000" dirty="0"/>
              <a:t> is </a:t>
            </a:r>
            <a:r>
              <a:rPr lang="en-US" sz="2000" dirty="0" err="1"/>
              <a:t>dit</a:t>
            </a:r>
            <a:r>
              <a:rPr lang="en-US" sz="2000" dirty="0"/>
              <a:t> de </a:t>
            </a:r>
            <a:r>
              <a:rPr lang="en-US" sz="2000" dirty="0" err="1"/>
              <a:t>steentijd</a:t>
            </a:r>
            <a:r>
              <a:rPr lang="en-US" sz="2000" dirty="0"/>
              <a:t>. </a:t>
            </a:r>
          </a:p>
        </p:txBody>
      </p:sp>
      <p:pic>
        <p:nvPicPr>
          <p:cNvPr id="5" name="Graphic 4" descr="Klapbord met effen opvulling">
            <a:hlinkClick r:id="rId4"/>
            <a:extLst>
              <a:ext uri="{FF2B5EF4-FFF2-40B4-BE49-F238E27FC236}">
                <a16:creationId xmlns:a16="http://schemas.microsoft.com/office/drawing/2014/main" id="{F0C5D946-9B9F-D73F-AEE2-5B188B438C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5117" y="6031392"/>
            <a:ext cx="723849" cy="723849"/>
          </a:xfrm>
          <a:prstGeom prst="rect">
            <a:avLst/>
          </a:prstGeom>
        </p:spPr>
      </p:pic>
    </p:spTree>
    <p:extLst>
      <p:ext uri="{BB962C8B-B14F-4D97-AF65-F5344CB8AC3E}">
        <p14:creationId xmlns:p14="http://schemas.microsoft.com/office/powerpoint/2010/main" val="11483418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8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Afbeelding 4" descr="Afbeelding met natuur, rots&#10;&#10;Automatisch gegenereerde beschrijving">
            <a:extLst>
              <a:ext uri="{FF2B5EF4-FFF2-40B4-BE49-F238E27FC236}">
                <a16:creationId xmlns:a16="http://schemas.microsoft.com/office/drawing/2014/main" id="{CECAAC38-280B-EDDB-BB55-4ED68E8D9A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55805" y="0"/>
            <a:ext cx="9736195" cy="6858000"/>
          </a:xfrm>
          <a:prstGeom prst="rect">
            <a:avLst/>
          </a:prstGeom>
        </p:spPr>
      </p:pic>
      <p:sp>
        <p:nvSpPr>
          <p:cNvPr id="9" name="Tekstvak 8">
            <a:extLst>
              <a:ext uri="{FF2B5EF4-FFF2-40B4-BE49-F238E27FC236}">
                <a16:creationId xmlns:a16="http://schemas.microsoft.com/office/drawing/2014/main" id="{F2CA006B-5CC4-B72D-9C59-EDED1E0C97A0}"/>
              </a:ext>
            </a:extLst>
          </p:cNvPr>
          <p:cNvSpPr txBox="1"/>
          <p:nvPr/>
        </p:nvSpPr>
        <p:spPr>
          <a:xfrm>
            <a:off x="265776" y="612844"/>
            <a:ext cx="2009553" cy="5632311"/>
          </a:xfrm>
          <a:prstGeom prst="rect">
            <a:avLst/>
          </a:prstGeom>
          <a:noFill/>
        </p:spPr>
        <p:txBody>
          <a:bodyPr wrap="square" rtlCol="0">
            <a:spAutoFit/>
          </a:bodyPr>
          <a:lstStyle/>
          <a:p>
            <a:r>
              <a:rPr lang="nl-NL" dirty="0"/>
              <a:t>Later bleven de mensen op 1 plek wonen. Ze leerden om graan te verbouwen en dieren te houden. Dit waren de eerste boeren. De mensen konden eten ook beter bewaren, omdat ze potten konden bakken van klei.</a:t>
            </a:r>
          </a:p>
          <a:p>
            <a:r>
              <a:rPr lang="nl-NL" dirty="0"/>
              <a:t>De mens ontwikkelde zich steeds verder. Ze leerden eerst ijzer te gebruiken en daarna koper en brons.</a:t>
            </a:r>
          </a:p>
        </p:txBody>
      </p:sp>
      <p:pic>
        <p:nvPicPr>
          <p:cNvPr id="10" name="Afbeelding 9">
            <a:hlinkClick r:id="rId4"/>
            <a:extLst>
              <a:ext uri="{FF2B5EF4-FFF2-40B4-BE49-F238E27FC236}">
                <a16:creationId xmlns:a16="http://schemas.microsoft.com/office/drawing/2014/main" id="{AA08D45E-E34F-4F92-1A58-840942496E7E}"/>
              </a:ext>
            </a:extLst>
          </p:cNvPr>
          <p:cNvPicPr>
            <a:picLocks noChangeAspect="1"/>
          </p:cNvPicPr>
          <p:nvPr/>
        </p:nvPicPr>
        <p:blipFill>
          <a:blip r:embed="rId5"/>
          <a:stretch>
            <a:fillRect/>
          </a:stretch>
        </p:blipFill>
        <p:spPr>
          <a:xfrm>
            <a:off x="1710196" y="6127085"/>
            <a:ext cx="723850" cy="723850"/>
          </a:xfrm>
          <a:prstGeom prst="rect">
            <a:avLst/>
          </a:prstGeom>
        </p:spPr>
      </p:pic>
    </p:spTree>
    <p:extLst>
      <p:ext uri="{BB962C8B-B14F-4D97-AF65-F5344CB8AC3E}">
        <p14:creationId xmlns:p14="http://schemas.microsoft.com/office/powerpoint/2010/main" val="355793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4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10" descr="Afbeelding met keramiek, vat, pot, steengoed&#10;&#10;Automatisch gegenereerde beschrijving">
            <a:extLst>
              <a:ext uri="{FF2B5EF4-FFF2-40B4-BE49-F238E27FC236}">
                <a16:creationId xmlns:a16="http://schemas.microsoft.com/office/drawing/2014/main" id="{98E75DBE-7130-71BE-932E-EE931B97EC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2549" y="1003191"/>
            <a:ext cx="3122143" cy="1756205"/>
          </a:xfrm>
          <a:prstGeom prst="rect">
            <a:avLst/>
          </a:prstGeom>
        </p:spPr>
      </p:pic>
      <p:sp>
        <p:nvSpPr>
          <p:cNvPr id="23" name="Rectangle 2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B6A01EFD-2D8A-B487-501A-44B9CC51FF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2549" y="4110744"/>
            <a:ext cx="3104943" cy="1746530"/>
          </a:xfrm>
          <a:prstGeom prst="rect">
            <a:avLst/>
          </a:prstGeom>
        </p:spPr>
      </p:pic>
      <p:sp>
        <p:nvSpPr>
          <p:cNvPr id="25" name="Rectangle 2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schoeisel, keramiek&#10;&#10;Automatisch gegenereerde beschrijving">
            <a:extLst>
              <a:ext uri="{FF2B5EF4-FFF2-40B4-BE49-F238E27FC236}">
                <a16:creationId xmlns:a16="http://schemas.microsoft.com/office/drawing/2014/main" id="{9066FD6B-8491-1DF9-C3F0-C24227C3C6F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81676" y="1809578"/>
            <a:ext cx="3252903" cy="3252903"/>
          </a:xfrm>
          <a:prstGeom prst="rect">
            <a:avLst/>
          </a:prstGeom>
        </p:spPr>
      </p:pic>
      <p:sp>
        <p:nvSpPr>
          <p:cNvPr id="27" name="Rectangle 2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fbeelding 13" descr="Afbeelding met binnen, vat, keramiek, verschillend&#10;&#10;Automatisch gegenereerde beschrijving">
            <a:extLst>
              <a:ext uri="{FF2B5EF4-FFF2-40B4-BE49-F238E27FC236}">
                <a16:creationId xmlns:a16="http://schemas.microsoft.com/office/drawing/2014/main" id="{8A904303-6AA3-84D0-BD0C-152EDAD5D41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313518" y="2427630"/>
            <a:ext cx="3252903" cy="2016799"/>
          </a:xfrm>
          <a:prstGeom prst="rect">
            <a:avLst/>
          </a:prstGeom>
        </p:spPr>
      </p:pic>
      <p:sp>
        <p:nvSpPr>
          <p:cNvPr id="15" name="Tekstvak 14">
            <a:extLst>
              <a:ext uri="{FF2B5EF4-FFF2-40B4-BE49-F238E27FC236}">
                <a16:creationId xmlns:a16="http://schemas.microsoft.com/office/drawing/2014/main" id="{64443C44-9061-F885-A367-6500B0F1F8AE}"/>
              </a:ext>
            </a:extLst>
          </p:cNvPr>
          <p:cNvSpPr txBox="1"/>
          <p:nvPr/>
        </p:nvSpPr>
        <p:spPr>
          <a:xfrm>
            <a:off x="461331" y="616688"/>
            <a:ext cx="3442552" cy="384038"/>
          </a:xfrm>
          <a:prstGeom prst="rect">
            <a:avLst/>
          </a:prstGeom>
          <a:noFill/>
        </p:spPr>
        <p:txBody>
          <a:bodyPr wrap="square" rtlCol="0">
            <a:spAutoFit/>
          </a:bodyPr>
          <a:lstStyle/>
          <a:p>
            <a:r>
              <a:rPr lang="nl-NL" dirty="0"/>
              <a:t>Bandkeramiek:</a:t>
            </a:r>
          </a:p>
        </p:txBody>
      </p:sp>
      <p:sp>
        <p:nvSpPr>
          <p:cNvPr id="16" name="Tekstvak 15">
            <a:extLst>
              <a:ext uri="{FF2B5EF4-FFF2-40B4-BE49-F238E27FC236}">
                <a16:creationId xmlns:a16="http://schemas.microsoft.com/office/drawing/2014/main" id="{50D3E07E-26B9-1597-CFB1-762122762FF9}"/>
              </a:ext>
            </a:extLst>
          </p:cNvPr>
          <p:cNvSpPr txBox="1"/>
          <p:nvPr/>
        </p:nvSpPr>
        <p:spPr>
          <a:xfrm>
            <a:off x="4225617" y="667655"/>
            <a:ext cx="3588171" cy="369332"/>
          </a:xfrm>
          <a:prstGeom prst="rect">
            <a:avLst/>
          </a:prstGeom>
          <a:noFill/>
        </p:spPr>
        <p:txBody>
          <a:bodyPr wrap="square" rtlCol="0">
            <a:spAutoFit/>
          </a:bodyPr>
          <a:lstStyle/>
          <a:p>
            <a:r>
              <a:rPr lang="nl-NL" dirty="0"/>
              <a:t>Trechterbeker:</a:t>
            </a:r>
          </a:p>
        </p:txBody>
      </p:sp>
    </p:spTree>
    <p:extLst>
      <p:ext uri="{BB962C8B-B14F-4D97-AF65-F5344CB8AC3E}">
        <p14:creationId xmlns:p14="http://schemas.microsoft.com/office/powerpoint/2010/main" val="3534412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8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3" name="Afbeelding 2" descr="Afbeelding met boom, gras, buiten, lucht&#10;&#10;Automatisch gegenereerde beschrijving">
            <a:extLst>
              <a:ext uri="{FF2B5EF4-FFF2-40B4-BE49-F238E27FC236}">
                <a16:creationId xmlns:a16="http://schemas.microsoft.com/office/drawing/2014/main" id="{86EF9B39-A1DD-D630-E81B-948D55CF92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0287000" cy="6858000"/>
          </a:xfrm>
          <a:prstGeom prst="rect">
            <a:avLst/>
          </a:prstGeom>
        </p:spPr>
      </p:pic>
      <p:sp>
        <p:nvSpPr>
          <p:cNvPr id="5" name="Tekstvak 4">
            <a:extLst>
              <a:ext uri="{FF2B5EF4-FFF2-40B4-BE49-F238E27FC236}">
                <a16:creationId xmlns:a16="http://schemas.microsoft.com/office/drawing/2014/main" id="{E7E10D97-C993-53FF-5BFD-51D274D1EF81}"/>
              </a:ext>
            </a:extLst>
          </p:cNvPr>
          <p:cNvSpPr txBox="1"/>
          <p:nvPr/>
        </p:nvSpPr>
        <p:spPr>
          <a:xfrm>
            <a:off x="10008779" y="566678"/>
            <a:ext cx="1924141" cy="2585323"/>
          </a:xfrm>
          <a:prstGeom prst="rect">
            <a:avLst/>
          </a:prstGeom>
          <a:solidFill>
            <a:srgbClr val="FFC000"/>
          </a:solidFill>
          <a:effectLst>
            <a:outerShdw blurRad="762000" dist="50800" dir="5400000" sx="108000" sy="108000" algn="ctr" rotWithShape="0">
              <a:srgbClr val="000000">
                <a:alpha val="43137"/>
              </a:srgbClr>
            </a:outerShdw>
          </a:effectLst>
        </p:spPr>
        <p:txBody>
          <a:bodyPr wrap="square" rtlCol="0">
            <a:spAutoFit/>
          </a:bodyPr>
          <a:lstStyle/>
          <a:p>
            <a:r>
              <a:rPr lang="nl-NL" dirty="0"/>
              <a:t>De mensen bouwden van grote zwerfkeien die in de ijstijd naar ons lang zijn gevoerd, grafkamers. Dit heet een hunebed.</a:t>
            </a:r>
          </a:p>
        </p:txBody>
      </p:sp>
      <p:pic>
        <p:nvPicPr>
          <p:cNvPr id="7" name="Graphic 6" descr="Klapbord met effen opvulling">
            <a:hlinkClick r:id="rId4"/>
            <a:extLst>
              <a:ext uri="{FF2B5EF4-FFF2-40B4-BE49-F238E27FC236}">
                <a16:creationId xmlns:a16="http://schemas.microsoft.com/office/drawing/2014/main" id="{FD17A6AE-FDFF-A025-C7FA-43DD1B07D7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3705" y="5943600"/>
            <a:ext cx="914400" cy="914400"/>
          </a:xfrm>
          <a:prstGeom prst="rect">
            <a:avLst/>
          </a:prstGeom>
        </p:spPr>
      </p:pic>
    </p:spTree>
    <p:extLst>
      <p:ext uri="{BB962C8B-B14F-4D97-AF65-F5344CB8AC3E}">
        <p14:creationId xmlns:p14="http://schemas.microsoft.com/office/powerpoint/2010/main" val="146251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4B56F-BCC9-4009-91E2-AE49F626B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2335A3B6-9EEB-948B-BFED-6889F8F027C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823" r="15195" b="1"/>
          <a:stretch/>
        </p:blipFill>
        <p:spPr>
          <a:xfrm>
            <a:off x="20" y="3475931"/>
            <a:ext cx="2952730" cy="3382069"/>
          </a:xfrm>
          <a:custGeom>
            <a:avLst/>
            <a:gdLst/>
            <a:ahLst/>
            <a:cxnLst/>
            <a:rect l="l" t="t" r="r" b="b"/>
            <a:pathLst>
              <a:path w="2952750" h="3382069">
                <a:moveTo>
                  <a:pt x="0" y="0"/>
                </a:moveTo>
                <a:lnTo>
                  <a:pt x="2952750" y="357413"/>
                </a:lnTo>
                <a:lnTo>
                  <a:pt x="2952749" y="3382069"/>
                </a:lnTo>
                <a:lnTo>
                  <a:pt x="0" y="3382069"/>
                </a:lnTo>
                <a:close/>
              </a:path>
            </a:pathLst>
          </a:custGeom>
        </p:spPr>
      </p:pic>
      <p:pic>
        <p:nvPicPr>
          <p:cNvPr id="3" name="Afbeelding 2" descr="Afbeelding met tekst&#10;&#10;Automatisch gegenereerde beschrijving">
            <a:extLst>
              <a:ext uri="{FF2B5EF4-FFF2-40B4-BE49-F238E27FC236}">
                <a16:creationId xmlns:a16="http://schemas.microsoft.com/office/drawing/2014/main" id="{75826156-841D-B615-4465-1A1FFC6AA02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5103" r="41097"/>
          <a:stretch/>
        </p:blipFill>
        <p:spPr>
          <a:xfrm>
            <a:off x="3143249" y="3856408"/>
            <a:ext cx="2857499" cy="3001597"/>
          </a:xfrm>
          <a:custGeom>
            <a:avLst/>
            <a:gdLst/>
            <a:ahLst/>
            <a:cxnLst/>
            <a:rect l="l" t="t" r="r" b="b"/>
            <a:pathLst>
              <a:path w="2857499" h="3001597">
                <a:moveTo>
                  <a:pt x="0" y="0"/>
                </a:moveTo>
                <a:lnTo>
                  <a:pt x="2264428" y="274096"/>
                </a:lnTo>
                <a:lnTo>
                  <a:pt x="2857499" y="262483"/>
                </a:lnTo>
                <a:lnTo>
                  <a:pt x="2857499" y="3001597"/>
                </a:lnTo>
                <a:lnTo>
                  <a:pt x="0" y="3001597"/>
                </a:lnTo>
                <a:close/>
              </a:path>
            </a:pathLst>
          </a:custGeom>
        </p:spPr>
      </p:pic>
      <p:pic>
        <p:nvPicPr>
          <p:cNvPr id="13" name="Afbeelding 12" descr="Afbeelding met grond, buiten, person, natuur&#10;&#10;Automatisch gegenereerde beschrijving">
            <a:extLst>
              <a:ext uri="{FF2B5EF4-FFF2-40B4-BE49-F238E27FC236}">
                <a16:creationId xmlns:a16="http://schemas.microsoft.com/office/drawing/2014/main" id="{D707A85F-AA98-D645-58CB-F9CE5EFF92C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899" r="13270" b="-4"/>
          <a:stretch/>
        </p:blipFill>
        <p:spPr>
          <a:xfrm>
            <a:off x="6191251" y="3788874"/>
            <a:ext cx="2857499" cy="3069122"/>
          </a:xfrm>
          <a:custGeom>
            <a:avLst/>
            <a:gdLst/>
            <a:ahLst/>
            <a:cxnLst/>
            <a:rect l="l" t="t" r="r" b="b"/>
            <a:pathLst>
              <a:path w="2857499" h="3069122">
                <a:moveTo>
                  <a:pt x="2857499" y="0"/>
                </a:moveTo>
                <a:lnTo>
                  <a:pt x="2857499" y="3069122"/>
                </a:lnTo>
                <a:lnTo>
                  <a:pt x="0" y="3069122"/>
                </a:lnTo>
                <a:lnTo>
                  <a:pt x="0" y="326278"/>
                </a:lnTo>
                <a:lnTo>
                  <a:pt x="482053" y="316839"/>
                </a:lnTo>
                <a:lnTo>
                  <a:pt x="1723457" y="195726"/>
                </a:lnTo>
                <a:close/>
              </a:path>
            </a:pathLst>
          </a:custGeom>
        </p:spPr>
      </p:pic>
      <p:sp>
        <p:nvSpPr>
          <p:cNvPr id="12" name="Tekstvak 11">
            <a:extLst>
              <a:ext uri="{FF2B5EF4-FFF2-40B4-BE49-F238E27FC236}">
                <a16:creationId xmlns:a16="http://schemas.microsoft.com/office/drawing/2014/main" id="{914ABCCC-DCFC-B317-FB6A-25A17281EFB0}"/>
              </a:ext>
            </a:extLst>
          </p:cNvPr>
          <p:cNvSpPr txBox="1"/>
          <p:nvPr/>
        </p:nvSpPr>
        <p:spPr>
          <a:xfrm>
            <a:off x="3143249" y="405237"/>
            <a:ext cx="8213726" cy="2529727"/>
          </a:xfrm>
          <a:prstGeom prst="rect">
            <a:avLst/>
          </a:prstGeom>
        </p:spPr>
        <p:txBody>
          <a:bodyPr vert="horz" lIns="91440" tIns="45720" rIns="91440" bIns="45720" rtlCol="0">
            <a:normAutofit/>
          </a:bodyPr>
          <a:lstStyle/>
          <a:p>
            <a:pPr>
              <a:lnSpc>
                <a:spcPct val="90000"/>
              </a:lnSpc>
              <a:spcAft>
                <a:spcPts val="600"/>
              </a:spcAft>
            </a:pPr>
            <a:endParaRPr lang="en-US" sz="2000" dirty="0">
              <a:solidFill>
                <a:schemeClr val="bg1">
                  <a:alpha val="80000"/>
                </a:schemeClr>
              </a:solidFill>
            </a:endParaRPr>
          </a:p>
          <a:p>
            <a:pPr>
              <a:lnSpc>
                <a:spcPct val="90000"/>
              </a:lnSpc>
              <a:spcAft>
                <a:spcPts val="600"/>
              </a:spcAft>
            </a:pPr>
            <a:r>
              <a:rPr lang="en-US" sz="2000" dirty="0">
                <a:solidFill>
                  <a:schemeClr val="bg1">
                    <a:alpha val="80000"/>
                  </a:schemeClr>
                </a:solidFill>
              </a:rPr>
              <a:t>In de </a:t>
            </a:r>
            <a:r>
              <a:rPr lang="en-US" sz="2000" dirty="0" err="1">
                <a:solidFill>
                  <a:schemeClr val="bg1">
                    <a:alpha val="80000"/>
                  </a:schemeClr>
                </a:solidFill>
              </a:rPr>
              <a:t>tijd</a:t>
            </a:r>
            <a:r>
              <a:rPr lang="en-US" sz="2000" dirty="0">
                <a:solidFill>
                  <a:schemeClr val="bg1">
                    <a:alpha val="80000"/>
                  </a:schemeClr>
                </a:solidFill>
              </a:rPr>
              <a:t> van de </a:t>
            </a:r>
            <a:r>
              <a:rPr lang="en-US" sz="2000" dirty="0" err="1">
                <a:solidFill>
                  <a:schemeClr val="bg1">
                    <a:alpha val="80000"/>
                  </a:schemeClr>
                </a:solidFill>
              </a:rPr>
              <a:t>jagers</a:t>
            </a:r>
            <a:r>
              <a:rPr lang="en-US" sz="2000" dirty="0">
                <a:solidFill>
                  <a:schemeClr val="bg1">
                    <a:alpha val="80000"/>
                  </a:schemeClr>
                </a:solidFill>
              </a:rPr>
              <a:t> </a:t>
            </a:r>
            <a:r>
              <a:rPr lang="en-US" sz="2000" dirty="0" err="1">
                <a:solidFill>
                  <a:schemeClr val="bg1">
                    <a:alpha val="80000"/>
                  </a:schemeClr>
                </a:solidFill>
              </a:rPr>
              <a:t>en</a:t>
            </a:r>
            <a:r>
              <a:rPr lang="en-US" sz="2000" dirty="0">
                <a:solidFill>
                  <a:schemeClr val="bg1">
                    <a:alpha val="80000"/>
                  </a:schemeClr>
                </a:solidFill>
              </a:rPr>
              <a:t> </a:t>
            </a:r>
            <a:r>
              <a:rPr lang="en-US" sz="2000" dirty="0" err="1">
                <a:solidFill>
                  <a:schemeClr val="bg1">
                    <a:alpha val="80000"/>
                  </a:schemeClr>
                </a:solidFill>
              </a:rPr>
              <a:t>boeren</a:t>
            </a:r>
            <a:r>
              <a:rPr lang="en-US" sz="2000" dirty="0">
                <a:solidFill>
                  <a:schemeClr val="bg1">
                    <a:alpha val="80000"/>
                  </a:schemeClr>
                </a:solidFill>
              </a:rPr>
              <a:t> </a:t>
            </a:r>
            <a:r>
              <a:rPr lang="en-US" sz="2000" dirty="0" err="1">
                <a:solidFill>
                  <a:schemeClr val="bg1">
                    <a:alpha val="80000"/>
                  </a:schemeClr>
                </a:solidFill>
              </a:rPr>
              <a:t>konden</a:t>
            </a:r>
            <a:r>
              <a:rPr lang="en-US" sz="2000" dirty="0">
                <a:solidFill>
                  <a:schemeClr val="bg1">
                    <a:alpha val="80000"/>
                  </a:schemeClr>
                </a:solidFill>
              </a:rPr>
              <a:t> de </a:t>
            </a:r>
            <a:r>
              <a:rPr lang="en-US" sz="2000" dirty="0" err="1">
                <a:solidFill>
                  <a:schemeClr val="bg1">
                    <a:alpha val="80000"/>
                  </a:schemeClr>
                </a:solidFill>
              </a:rPr>
              <a:t>mensen</a:t>
            </a:r>
            <a:r>
              <a:rPr lang="en-US" sz="2000" dirty="0">
                <a:solidFill>
                  <a:schemeClr val="bg1">
                    <a:alpha val="80000"/>
                  </a:schemeClr>
                </a:solidFill>
              </a:rPr>
              <a:t> </a:t>
            </a:r>
            <a:r>
              <a:rPr lang="en-US" sz="2000" dirty="0" err="1">
                <a:solidFill>
                  <a:schemeClr val="bg1">
                    <a:alpha val="80000"/>
                  </a:schemeClr>
                </a:solidFill>
              </a:rPr>
              <a:t>nog</a:t>
            </a:r>
            <a:r>
              <a:rPr lang="en-US" sz="2000" dirty="0">
                <a:solidFill>
                  <a:schemeClr val="bg1">
                    <a:alpha val="80000"/>
                  </a:schemeClr>
                </a:solidFill>
              </a:rPr>
              <a:t> </a:t>
            </a:r>
            <a:r>
              <a:rPr lang="en-US" sz="2000" dirty="0" err="1">
                <a:solidFill>
                  <a:schemeClr val="bg1">
                    <a:alpha val="80000"/>
                  </a:schemeClr>
                </a:solidFill>
              </a:rPr>
              <a:t>niet</a:t>
            </a:r>
            <a:r>
              <a:rPr lang="en-US" sz="2000" dirty="0">
                <a:solidFill>
                  <a:schemeClr val="bg1">
                    <a:alpha val="80000"/>
                  </a:schemeClr>
                </a:solidFill>
              </a:rPr>
              <a:t> </a:t>
            </a:r>
            <a:r>
              <a:rPr lang="en-US" sz="2000" dirty="0" err="1">
                <a:solidFill>
                  <a:schemeClr val="bg1">
                    <a:alpha val="80000"/>
                  </a:schemeClr>
                </a:solidFill>
              </a:rPr>
              <a:t>lezen</a:t>
            </a:r>
            <a:r>
              <a:rPr lang="en-US" sz="2000" dirty="0">
                <a:solidFill>
                  <a:schemeClr val="bg1">
                    <a:alpha val="80000"/>
                  </a:schemeClr>
                </a:solidFill>
              </a:rPr>
              <a:t> </a:t>
            </a:r>
            <a:r>
              <a:rPr lang="en-US" sz="2000" dirty="0" err="1">
                <a:solidFill>
                  <a:schemeClr val="bg1">
                    <a:alpha val="80000"/>
                  </a:schemeClr>
                </a:solidFill>
              </a:rPr>
              <a:t>en</a:t>
            </a:r>
            <a:r>
              <a:rPr lang="en-US" sz="2000" dirty="0">
                <a:solidFill>
                  <a:schemeClr val="bg1">
                    <a:alpha val="80000"/>
                  </a:schemeClr>
                </a:solidFill>
              </a:rPr>
              <a:t> </a:t>
            </a:r>
            <a:r>
              <a:rPr lang="en-US" sz="2000" dirty="0" err="1">
                <a:solidFill>
                  <a:schemeClr val="bg1">
                    <a:alpha val="80000"/>
                  </a:schemeClr>
                </a:solidFill>
              </a:rPr>
              <a:t>schrijven</a:t>
            </a:r>
            <a:r>
              <a:rPr lang="en-US" sz="2000" dirty="0">
                <a:solidFill>
                  <a:schemeClr val="bg1">
                    <a:alpha val="80000"/>
                  </a:schemeClr>
                </a:solidFill>
              </a:rPr>
              <a:t>. We </a:t>
            </a:r>
            <a:r>
              <a:rPr lang="en-US" sz="2000" dirty="0" err="1">
                <a:solidFill>
                  <a:schemeClr val="bg1">
                    <a:alpha val="80000"/>
                  </a:schemeClr>
                </a:solidFill>
              </a:rPr>
              <a:t>noemen</a:t>
            </a:r>
            <a:r>
              <a:rPr lang="en-US" sz="2000" dirty="0">
                <a:solidFill>
                  <a:schemeClr val="bg1">
                    <a:alpha val="80000"/>
                  </a:schemeClr>
                </a:solidFill>
              </a:rPr>
              <a:t> </a:t>
            </a:r>
            <a:r>
              <a:rPr lang="en-US" sz="2000" dirty="0" err="1">
                <a:solidFill>
                  <a:schemeClr val="bg1">
                    <a:alpha val="80000"/>
                  </a:schemeClr>
                </a:solidFill>
              </a:rPr>
              <a:t>deze</a:t>
            </a:r>
            <a:r>
              <a:rPr lang="en-US" sz="2000" dirty="0">
                <a:solidFill>
                  <a:schemeClr val="bg1">
                    <a:alpha val="80000"/>
                  </a:schemeClr>
                </a:solidFill>
              </a:rPr>
              <a:t> </a:t>
            </a:r>
            <a:r>
              <a:rPr lang="en-US" sz="2000" dirty="0" err="1">
                <a:solidFill>
                  <a:schemeClr val="bg1">
                    <a:alpha val="80000"/>
                  </a:schemeClr>
                </a:solidFill>
              </a:rPr>
              <a:t>tijd</a:t>
            </a:r>
            <a:r>
              <a:rPr lang="en-US" sz="2000" dirty="0">
                <a:solidFill>
                  <a:schemeClr val="bg1">
                    <a:alpha val="80000"/>
                  </a:schemeClr>
                </a:solidFill>
              </a:rPr>
              <a:t> de </a:t>
            </a:r>
            <a:r>
              <a:rPr lang="en-US" sz="2000" dirty="0" err="1">
                <a:solidFill>
                  <a:schemeClr val="bg1">
                    <a:alpha val="80000"/>
                  </a:schemeClr>
                </a:solidFill>
              </a:rPr>
              <a:t>prehistorie</a:t>
            </a:r>
            <a:r>
              <a:rPr lang="en-US" sz="2000" dirty="0">
                <a:solidFill>
                  <a:schemeClr val="bg1">
                    <a:alpha val="80000"/>
                  </a:schemeClr>
                </a:solidFill>
              </a:rPr>
              <a:t>: </a:t>
            </a:r>
            <a:r>
              <a:rPr lang="en-US" sz="2000" dirty="0" err="1">
                <a:solidFill>
                  <a:schemeClr val="bg1">
                    <a:alpha val="80000"/>
                  </a:schemeClr>
                </a:solidFill>
              </a:rPr>
              <a:t>alles</a:t>
            </a:r>
            <a:r>
              <a:rPr lang="en-US" sz="2000" dirty="0">
                <a:solidFill>
                  <a:schemeClr val="bg1">
                    <a:alpha val="80000"/>
                  </a:schemeClr>
                </a:solidFill>
              </a:rPr>
              <a:t> van </a:t>
            </a:r>
            <a:r>
              <a:rPr lang="en-US" sz="2000" dirty="0" err="1">
                <a:solidFill>
                  <a:schemeClr val="bg1">
                    <a:alpha val="80000"/>
                  </a:schemeClr>
                </a:solidFill>
              </a:rPr>
              <a:t>vóór</a:t>
            </a:r>
            <a:r>
              <a:rPr lang="en-US" sz="2000" dirty="0">
                <a:solidFill>
                  <a:schemeClr val="bg1">
                    <a:alpha val="80000"/>
                  </a:schemeClr>
                </a:solidFill>
              </a:rPr>
              <a:t> de </a:t>
            </a:r>
            <a:r>
              <a:rPr lang="en-US" sz="2000" dirty="0" err="1">
                <a:solidFill>
                  <a:schemeClr val="bg1">
                    <a:alpha val="80000"/>
                  </a:schemeClr>
                </a:solidFill>
              </a:rPr>
              <a:t>uitvinding</a:t>
            </a:r>
            <a:r>
              <a:rPr lang="en-US" sz="2000" dirty="0">
                <a:solidFill>
                  <a:schemeClr val="bg1">
                    <a:alpha val="80000"/>
                  </a:schemeClr>
                </a:solidFill>
              </a:rPr>
              <a:t> van het </a:t>
            </a:r>
            <a:r>
              <a:rPr lang="en-US" sz="2000" dirty="0" err="1">
                <a:solidFill>
                  <a:schemeClr val="bg1">
                    <a:alpha val="80000"/>
                  </a:schemeClr>
                </a:solidFill>
              </a:rPr>
              <a:t>schrift</a:t>
            </a:r>
            <a:r>
              <a:rPr lang="en-US" sz="2000" dirty="0">
                <a:solidFill>
                  <a:schemeClr val="bg1">
                    <a:alpha val="80000"/>
                  </a:schemeClr>
                </a:solidFill>
              </a:rPr>
              <a:t>. </a:t>
            </a:r>
          </a:p>
          <a:p>
            <a:pPr>
              <a:lnSpc>
                <a:spcPct val="90000"/>
              </a:lnSpc>
              <a:spcAft>
                <a:spcPts val="600"/>
              </a:spcAft>
            </a:pPr>
            <a:endParaRPr lang="en-US" sz="2000" dirty="0">
              <a:solidFill>
                <a:schemeClr val="bg1">
                  <a:alpha val="80000"/>
                </a:schemeClr>
              </a:solidFill>
            </a:endParaRPr>
          </a:p>
          <a:p>
            <a:pPr>
              <a:lnSpc>
                <a:spcPct val="90000"/>
              </a:lnSpc>
              <a:spcAft>
                <a:spcPts val="600"/>
              </a:spcAft>
            </a:pPr>
            <a:r>
              <a:rPr lang="en-US" sz="2000" dirty="0">
                <a:solidFill>
                  <a:schemeClr val="bg1">
                    <a:alpha val="80000"/>
                  </a:schemeClr>
                </a:solidFill>
              </a:rPr>
              <a:t>Hoe </a:t>
            </a:r>
            <a:r>
              <a:rPr lang="en-US" sz="2000" dirty="0" err="1">
                <a:solidFill>
                  <a:schemeClr val="bg1">
                    <a:alpha val="80000"/>
                  </a:schemeClr>
                </a:solidFill>
              </a:rPr>
              <a:t>weten</a:t>
            </a:r>
            <a:r>
              <a:rPr lang="en-US" sz="2000" dirty="0">
                <a:solidFill>
                  <a:schemeClr val="bg1">
                    <a:alpha val="80000"/>
                  </a:schemeClr>
                </a:solidFill>
              </a:rPr>
              <a:t> we dan </a:t>
            </a:r>
            <a:r>
              <a:rPr lang="en-US" sz="2000" dirty="0" err="1">
                <a:solidFill>
                  <a:schemeClr val="bg1">
                    <a:alpha val="80000"/>
                  </a:schemeClr>
                </a:solidFill>
              </a:rPr>
              <a:t>toch</a:t>
            </a:r>
            <a:r>
              <a:rPr lang="en-US" sz="2000" dirty="0">
                <a:solidFill>
                  <a:schemeClr val="bg1">
                    <a:alpha val="80000"/>
                  </a:schemeClr>
                </a:solidFill>
              </a:rPr>
              <a:t> al </a:t>
            </a:r>
            <a:r>
              <a:rPr lang="en-US" sz="2000" dirty="0" err="1">
                <a:solidFill>
                  <a:schemeClr val="bg1">
                    <a:alpha val="80000"/>
                  </a:schemeClr>
                </a:solidFill>
              </a:rPr>
              <a:t>deze</a:t>
            </a:r>
            <a:r>
              <a:rPr lang="en-US" sz="2000" dirty="0">
                <a:solidFill>
                  <a:schemeClr val="bg1">
                    <a:alpha val="80000"/>
                  </a:schemeClr>
                </a:solidFill>
              </a:rPr>
              <a:t> </a:t>
            </a:r>
            <a:r>
              <a:rPr lang="en-US" sz="2000" dirty="0" err="1">
                <a:solidFill>
                  <a:schemeClr val="bg1">
                    <a:alpha val="80000"/>
                  </a:schemeClr>
                </a:solidFill>
              </a:rPr>
              <a:t>dingen</a:t>
            </a:r>
            <a:r>
              <a:rPr lang="en-US" sz="2000" dirty="0">
                <a:solidFill>
                  <a:schemeClr val="bg1">
                    <a:alpha val="80000"/>
                  </a:schemeClr>
                </a:solidFill>
              </a:rPr>
              <a:t> over heel lang </a:t>
            </a:r>
            <a:r>
              <a:rPr lang="en-US" sz="2000" dirty="0" err="1">
                <a:solidFill>
                  <a:schemeClr val="bg1">
                    <a:alpha val="80000"/>
                  </a:schemeClr>
                </a:solidFill>
              </a:rPr>
              <a:t>geleden</a:t>
            </a:r>
            <a:r>
              <a:rPr lang="en-US" sz="2000" dirty="0">
                <a:solidFill>
                  <a:schemeClr val="bg1">
                    <a:alpha val="80000"/>
                  </a:schemeClr>
                </a:solidFill>
              </a:rPr>
              <a:t>?</a:t>
            </a:r>
          </a:p>
        </p:txBody>
      </p:sp>
      <p:pic>
        <p:nvPicPr>
          <p:cNvPr id="10" name="Afbeelding 9" descr="Afbeelding met lucht, appelflap, dolma, verschillend&#10;&#10;Automatisch gegenereerde beschrijving">
            <a:extLst>
              <a:ext uri="{FF2B5EF4-FFF2-40B4-BE49-F238E27FC236}">
                <a16:creationId xmlns:a16="http://schemas.microsoft.com/office/drawing/2014/main" id="{E9597FDB-7A09-49AD-41E2-A303B919F9C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664" r="25490"/>
          <a:stretch/>
        </p:blipFill>
        <p:spPr>
          <a:xfrm>
            <a:off x="9239249" y="3246379"/>
            <a:ext cx="2952751" cy="3611621"/>
          </a:xfrm>
          <a:custGeom>
            <a:avLst/>
            <a:gdLst/>
            <a:ahLst/>
            <a:cxnLst/>
            <a:rect l="l" t="t" r="r" b="b"/>
            <a:pathLst>
              <a:path w="2952751" h="3611621">
                <a:moveTo>
                  <a:pt x="2952745" y="0"/>
                </a:moveTo>
                <a:lnTo>
                  <a:pt x="2952751" y="0"/>
                </a:lnTo>
                <a:lnTo>
                  <a:pt x="2952750" y="3611621"/>
                </a:lnTo>
                <a:lnTo>
                  <a:pt x="0" y="3611621"/>
                </a:lnTo>
                <a:lnTo>
                  <a:pt x="0" y="509620"/>
                </a:lnTo>
                <a:close/>
              </a:path>
            </a:pathLst>
          </a:custGeom>
        </p:spPr>
      </p:pic>
      <p:grpSp>
        <p:nvGrpSpPr>
          <p:cNvPr id="20" name="Group 19">
            <a:extLst>
              <a:ext uri="{FF2B5EF4-FFF2-40B4-BE49-F238E27FC236}">
                <a16:creationId xmlns:a16="http://schemas.microsoft.com/office/drawing/2014/main" id="{1980E21C-02E9-4C4E-B2A1-DBD4E183A5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14035"/>
            <a:ext cx="12192000" cy="1203824"/>
            <a:chOff x="0" y="3014035"/>
            <a:chExt cx="12192000" cy="1203824"/>
          </a:xfrm>
        </p:grpSpPr>
        <p:sp>
          <p:nvSpPr>
            <p:cNvPr id="21" name="Freeform: Shape 20">
              <a:extLst>
                <a:ext uri="{FF2B5EF4-FFF2-40B4-BE49-F238E27FC236}">
                  <a16:creationId xmlns:a16="http://schemas.microsoft.com/office/drawing/2014/main" id="{BF680F46-64E7-4B0D-A1AA-5DAD4C80A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a:outerShdw blurRad="381000" dist="1524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608AF6E-3D31-4684-9A03-CF2F80B0C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10">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5" name="Afbeelding 14" descr="Afbeelding met koffie, kop&#10;&#10;Automatisch gegenereerde beschrijving">
            <a:extLst>
              <a:ext uri="{FF2B5EF4-FFF2-40B4-BE49-F238E27FC236}">
                <a16:creationId xmlns:a16="http://schemas.microsoft.com/office/drawing/2014/main" id="{C70684F8-657C-84C3-E9B3-93325F2C117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14449" y="405237"/>
            <a:ext cx="2538301" cy="2541750"/>
          </a:xfrm>
          <a:prstGeom prst="rect">
            <a:avLst/>
          </a:prstGeom>
        </p:spPr>
      </p:pic>
    </p:spTree>
    <p:extLst>
      <p:ext uri="{BB962C8B-B14F-4D97-AF65-F5344CB8AC3E}">
        <p14:creationId xmlns:p14="http://schemas.microsoft.com/office/powerpoint/2010/main" val="1031852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39" name="Rectangle 23">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fbeelding 15" descr="Afbeelding met reptiel&#10;&#10;Automatisch gegenereerde beschrijving">
            <a:extLst>
              <a:ext uri="{FF2B5EF4-FFF2-40B4-BE49-F238E27FC236}">
                <a16:creationId xmlns:a16="http://schemas.microsoft.com/office/drawing/2014/main" id="{2A556D99-98D1-31F6-46AB-6469B9B7CA3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21" b="12013"/>
          <a:stretch/>
        </p:blipFill>
        <p:spPr>
          <a:xfrm>
            <a:off x="191084" y="171715"/>
            <a:ext cx="7812386" cy="3724422"/>
          </a:xfrm>
          <a:prstGeom prst="rect">
            <a:avLst/>
          </a:prstGeom>
          <a:ln w="57150">
            <a:solidFill>
              <a:schemeClr val="bg1"/>
            </a:solidFill>
          </a:ln>
        </p:spPr>
      </p:pic>
      <p:pic>
        <p:nvPicPr>
          <p:cNvPr id="14" name="Afbeelding 13" descr="Afbeelding met schapen&#10;&#10;Automatisch gegenereerde beschrijving">
            <a:extLst>
              <a:ext uri="{FF2B5EF4-FFF2-40B4-BE49-F238E27FC236}">
                <a16:creationId xmlns:a16="http://schemas.microsoft.com/office/drawing/2014/main" id="{EC7EE769-7B02-F2A8-C528-FA790295E9D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9256" r="2" b="18754"/>
          <a:stretch/>
        </p:blipFill>
        <p:spPr>
          <a:xfrm>
            <a:off x="8195999" y="169254"/>
            <a:ext cx="3826711" cy="2066161"/>
          </a:xfrm>
          <a:prstGeom prst="rect">
            <a:avLst/>
          </a:prstGeom>
          <a:ln w="57150">
            <a:solidFill>
              <a:schemeClr val="bg1"/>
            </a:solidFill>
          </a:ln>
        </p:spPr>
      </p:pic>
      <p:pic>
        <p:nvPicPr>
          <p:cNvPr id="10" name="Afbeelding 9" descr="Afbeelding met grond, buiten, persoon, groep&#10;&#10;Automatisch gegenereerde beschrijving">
            <a:extLst>
              <a:ext uri="{FF2B5EF4-FFF2-40B4-BE49-F238E27FC236}">
                <a16:creationId xmlns:a16="http://schemas.microsoft.com/office/drawing/2014/main" id="{6C36BE2A-E008-5964-172D-59AEC829A05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3116" b="-1"/>
          <a:stretch/>
        </p:blipFill>
        <p:spPr>
          <a:xfrm>
            <a:off x="191087" y="4070780"/>
            <a:ext cx="3808694" cy="2624098"/>
          </a:xfrm>
          <a:prstGeom prst="rect">
            <a:avLst/>
          </a:prstGeom>
          <a:ln w="57150">
            <a:solidFill>
              <a:schemeClr val="bg1"/>
            </a:solidFill>
          </a:ln>
        </p:spPr>
      </p:pic>
      <p:pic>
        <p:nvPicPr>
          <p:cNvPr id="8" name="Afbeelding 7" descr="Afbeelding met buiten, grond, persoon, rots&#10;&#10;Automatisch gegenereerde beschrijving">
            <a:extLst>
              <a:ext uri="{FF2B5EF4-FFF2-40B4-BE49-F238E27FC236}">
                <a16:creationId xmlns:a16="http://schemas.microsoft.com/office/drawing/2014/main" id="{8A28908A-8CE1-7CDB-810C-E19632ACC69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8933" r="-5" b="-5"/>
          <a:stretch/>
        </p:blipFill>
        <p:spPr>
          <a:xfrm>
            <a:off x="4185626" y="4074509"/>
            <a:ext cx="3814183" cy="2605117"/>
          </a:xfrm>
          <a:prstGeom prst="rect">
            <a:avLst/>
          </a:prstGeom>
          <a:ln w="57150">
            <a:solidFill>
              <a:schemeClr val="bg1"/>
            </a:solidFill>
          </a:ln>
        </p:spPr>
      </p:pic>
      <p:pic>
        <p:nvPicPr>
          <p:cNvPr id="19" name="Afbeelding 18" descr="Afbeelding met tekst, steen&#10;&#10;Automatisch gegenereerde beschrijving">
            <a:extLst>
              <a:ext uri="{FF2B5EF4-FFF2-40B4-BE49-F238E27FC236}">
                <a16:creationId xmlns:a16="http://schemas.microsoft.com/office/drawing/2014/main" id="{7704C050-8A5A-4BF1-9448-E38167611DF9}"/>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5124" r="2" b="2"/>
          <a:stretch/>
        </p:blipFill>
        <p:spPr>
          <a:xfrm>
            <a:off x="8192221" y="2391881"/>
            <a:ext cx="3841263" cy="2072296"/>
          </a:xfrm>
          <a:prstGeom prst="rect">
            <a:avLst/>
          </a:prstGeom>
          <a:ln w="57150">
            <a:solidFill>
              <a:schemeClr val="bg1"/>
            </a:solidFill>
          </a:ln>
        </p:spPr>
      </p:pic>
      <p:pic>
        <p:nvPicPr>
          <p:cNvPr id="12" name="Afbeelding 11" descr="Afbeelding met grond, buiten, rots, stof&#10;&#10;Automatisch gegenereerde beschrijving">
            <a:extLst>
              <a:ext uri="{FF2B5EF4-FFF2-40B4-BE49-F238E27FC236}">
                <a16:creationId xmlns:a16="http://schemas.microsoft.com/office/drawing/2014/main" id="{252DF782-F2D5-EEB6-A931-D4159B20E989}"/>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5447" r="2" b="13333"/>
          <a:stretch/>
        </p:blipFill>
        <p:spPr>
          <a:xfrm>
            <a:off x="8193994" y="4620643"/>
            <a:ext cx="3826711" cy="2066908"/>
          </a:xfrm>
          <a:prstGeom prst="rect">
            <a:avLst/>
          </a:prstGeom>
          <a:ln w="57150">
            <a:solidFill>
              <a:schemeClr val="bg1"/>
            </a:solidFill>
          </a:ln>
        </p:spPr>
      </p:pic>
    </p:spTree>
    <p:extLst>
      <p:ext uri="{BB962C8B-B14F-4D97-AF65-F5344CB8AC3E}">
        <p14:creationId xmlns:p14="http://schemas.microsoft.com/office/powerpoint/2010/main" val="1976052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instellen&#10;&#10;Automatisch gegenereerde beschrijving">
            <a:extLst>
              <a:ext uri="{FF2B5EF4-FFF2-40B4-BE49-F238E27FC236}">
                <a16:creationId xmlns:a16="http://schemas.microsoft.com/office/drawing/2014/main" id="{42A3105E-2161-DCDC-E54F-9B6CF85B83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kstvak 4">
            <a:extLst>
              <a:ext uri="{FF2B5EF4-FFF2-40B4-BE49-F238E27FC236}">
                <a16:creationId xmlns:a16="http://schemas.microsoft.com/office/drawing/2014/main" id="{F9AA3CFB-A32E-47ED-F39B-3A60BD7F05DC}"/>
              </a:ext>
            </a:extLst>
          </p:cNvPr>
          <p:cNvSpPr txBox="1"/>
          <p:nvPr/>
        </p:nvSpPr>
        <p:spPr>
          <a:xfrm>
            <a:off x="616688" y="6018027"/>
            <a:ext cx="11107480" cy="523220"/>
          </a:xfrm>
          <a:prstGeom prst="rect">
            <a:avLst/>
          </a:prstGeom>
          <a:solidFill>
            <a:srgbClr val="FFC000"/>
          </a:solidFill>
        </p:spPr>
        <p:txBody>
          <a:bodyPr wrap="square" rtlCol="0">
            <a:spAutoFit/>
          </a:bodyPr>
          <a:lstStyle/>
          <a:p>
            <a:pPr algn="ctr"/>
            <a:r>
              <a:rPr lang="nl-NL" sz="2800" dirty="0"/>
              <a:t>Wat zullen de toekomstige bewoners van de aarde terugvinden van jou?</a:t>
            </a:r>
          </a:p>
        </p:txBody>
      </p:sp>
    </p:spTree>
    <p:extLst>
      <p:ext uri="{BB962C8B-B14F-4D97-AF65-F5344CB8AC3E}">
        <p14:creationId xmlns:p14="http://schemas.microsoft.com/office/powerpoint/2010/main" val="252976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el 1">
            <a:extLst>
              <a:ext uri="{FF2B5EF4-FFF2-40B4-BE49-F238E27FC236}">
                <a16:creationId xmlns:a16="http://schemas.microsoft.com/office/drawing/2014/main" id="{214B19BE-8AC9-E889-F866-15621222A880}"/>
              </a:ext>
            </a:extLst>
          </p:cNvPr>
          <p:cNvSpPr>
            <a:spLocks noGrp="1"/>
          </p:cNvSpPr>
          <p:nvPr>
            <p:ph type="ctrTitle"/>
          </p:nvPr>
        </p:nvSpPr>
        <p:spPr>
          <a:xfrm>
            <a:off x="838199" y="1120676"/>
            <a:ext cx="8773634" cy="2308324"/>
          </a:xfrm>
        </p:spPr>
        <p:txBody>
          <a:bodyPr>
            <a:normAutofit fontScale="90000"/>
          </a:bodyPr>
          <a:lstStyle/>
          <a:p>
            <a:pPr algn="l"/>
            <a:r>
              <a:rPr lang="nl-NL" sz="7200" dirty="0">
                <a:solidFill>
                  <a:schemeClr val="bg1"/>
                </a:solidFill>
              </a:rPr>
              <a:t>we gaan terug in de tijd naar heel lang geleden...</a:t>
            </a:r>
          </a:p>
        </p:txBody>
      </p:sp>
      <p:sp>
        <p:nvSpPr>
          <p:cNvPr id="3" name="Ondertitel 2">
            <a:extLst>
              <a:ext uri="{FF2B5EF4-FFF2-40B4-BE49-F238E27FC236}">
                <a16:creationId xmlns:a16="http://schemas.microsoft.com/office/drawing/2014/main" id="{3D29261E-FCB0-8EF7-2EFE-798762C5415D}"/>
              </a:ext>
            </a:extLst>
          </p:cNvPr>
          <p:cNvSpPr>
            <a:spLocks noGrp="1"/>
          </p:cNvSpPr>
          <p:nvPr>
            <p:ph type="subTitle" idx="1"/>
          </p:nvPr>
        </p:nvSpPr>
        <p:spPr>
          <a:xfrm>
            <a:off x="835024" y="3809999"/>
            <a:ext cx="7025753" cy="1012778"/>
          </a:xfrm>
        </p:spPr>
        <p:txBody>
          <a:bodyPr>
            <a:normAutofit/>
          </a:bodyPr>
          <a:lstStyle/>
          <a:p>
            <a:pPr algn="l"/>
            <a:r>
              <a:rPr lang="nl-NL" dirty="0">
                <a:solidFill>
                  <a:schemeClr val="bg1"/>
                </a:solidFill>
              </a:rPr>
              <a:t>toen er zelfs nog geen mensen op aarde waren</a:t>
            </a:r>
          </a:p>
        </p:txBody>
      </p:sp>
    </p:spTree>
    <p:extLst>
      <p:ext uri="{BB962C8B-B14F-4D97-AF65-F5344CB8AC3E}">
        <p14:creationId xmlns:p14="http://schemas.microsoft.com/office/powerpoint/2010/main" val="35956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reptiel&#10;&#10;Automatisch gegenereerde beschrijving">
            <a:extLst>
              <a:ext uri="{FF2B5EF4-FFF2-40B4-BE49-F238E27FC236}">
                <a16:creationId xmlns:a16="http://schemas.microsoft.com/office/drawing/2014/main" id="{8AEDF658-9E57-6104-6731-150F810A02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858" b="3888"/>
          <a:stretch/>
        </p:blipFill>
        <p:spPr>
          <a:xfrm>
            <a:off x="20" y="1282"/>
            <a:ext cx="12191980" cy="6856718"/>
          </a:xfrm>
          <a:prstGeom prst="rect">
            <a:avLst/>
          </a:prstGeom>
        </p:spPr>
      </p:pic>
      <p:pic>
        <p:nvPicPr>
          <p:cNvPr id="5" name="Graphic 4" descr="Klapbord met effen opvulling">
            <a:hlinkClick r:id="rId4"/>
            <a:extLst>
              <a:ext uri="{FF2B5EF4-FFF2-40B4-BE49-F238E27FC236}">
                <a16:creationId xmlns:a16="http://schemas.microsoft.com/office/drawing/2014/main" id="{39028A85-2334-1B15-F9CE-4A425C0E75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9453" y="5761298"/>
            <a:ext cx="914400" cy="914400"/>
          </a:xfrm>
          <a:prstGeom prst="rect">
            <a:avLst/>
          </a:prstGeom>
        </p:spPr>
      </p:pic>
    </p:spTree>
    <p:extLst>
      <p:ext uri="{BB962C8B-B14F-4D97-AF65-F5344CB8AC3E}">
        <p14:creationId xmlns:p14="http://schemas.microsoft.com/office/powerpoint/2010/main" val="210811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DDA64408-70CB-BBDD-624A-C60922DC3260}"/>
              </a:ext>
            </a:extLst>
          </p:cNvPr>
          <p:cNvSpPr txBox="1"/>
          <p:nvPr/>
        </p:nvSpPr>
        <p:spPr>
          <a:xfrm>
            <a:off x="590966" y="1418748"/>
            <a:ext cx="4391025" cy="4020502"/>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000" b="1" dirty="0">
                <a:solidFill>
                  <a:schemeClr val="bg1">
                    <a:alpha val="80000"/>
                  </a:schemeClr>
                </a:solidFill>
              </a:rPr>
              <a:t>A</a:t>
            </a:r>
            <a:r>
              <a:rPr lang="en-US" sz="2000" dirty="0">
                <a:solidFill>
                  <a:schemeClr val="bg1">
                    <a:alpha val="80000"/>
                  </a:schemeClr>
                </a:solidFill>
              </a:rPr>
              <a:t>l het land </a:t>
            </a:r>
            <a:r>
              <a:rPr lang="en-US" sz="2000" dirty="0" err="1">
                <a:solidFill>
                  <a:schemeClr val="bg1">
                    <a:alpha val="80000"/>
                  </a:schemeClr>
                </a:solidFill>
              </a:rPr>
              <a:t>samen</a:t>
            </a:r>
            <a:r>
              <a:rPr lang="en-US" sz="2000" dirty="0">
                <a:solidFill>
                  <a:schemeClr val="bg1">
                    <a:alpha val="80000"/>
                  </a:schemeClr>
                </a:solidFill>
              </a:rPr>
              <a:t> </a:t>
            </a:r>
            <a:r>
              <a:rPr lang="en-US" sz="2000" dirty="0" err="1">
                <a:solidFill>
                  <a:schemeClr val="bg1">
                    <a:alpha val="80000"/>
                  </a:schemeClr>
                </a:solidFill>
              </a:rPr>
              <a:t>vormde</a:t>
            </a:r>
            <a:r>
              <a:rPr lang="en-US" sz="2000" dirty="0">
                <a:solidFill>
                  <a:schemeClr val="bg1">
                    <a:alpha val="80000"/>
                  </a:schemeClr>
                </a:solidFill>
              </a:rPr>
              <a:t> </a:t>
            </a:r>
            <a:r>
              <a:rPr lang="en-US" sz="2000" dirty="0" err="1">
                <a:solidFill>
                  <a:schemeClr val="bg1">
                    <a:alpha val="80000"/>
                  </a:schemeClr>
                </a:solidFill>
              </a:rPr>
              <a:t>een</a:t>
            </a:r>
            <a:r>
              <a:rPr lang="en-US" sz="2000" dirty="0">
                <a:solidFill>
                  <a:schemeClr val="bg1">
                    <a:alpha val="80000"/>
                  </a:schemeClr>
                </a:solidFill>
              </a:rPr>
              <a:t> </a:t>
            </a:r>
            <a:r>
              <a:rPr lang="en-US" sz="2000" dirty="0" err="1">
                <a:solidFill>
                  <a:schemeClr val="bg1">
                    <a:alpha val="80000"/>
                  </a:schemeClr>
                </a:solidFill>
              </a:rPr>
              <a:t>groot</a:t>
            </a:r>
            <a:r>
              <a:rPr lang="en-US" sz="2000" dirty="0">
                <a:solidFill>
                  <a:schemeClr val="bg1">
                    <a:alpha val="80000"/>
                  </a:schemeClr>
                </a:solidFill>
              </a:rPr>
              <a:t> supercontinent: Pangea. De </a:t>
            </a:r>
            <a:r>
              <a:rPr lang="en-US" sz="2000" dirty="0" err="1">
                <a:solidFill>
                  <a:schemeClr val="bg1">
                    <a:alpha val="80000"/>
                  </a:schemeClr>
                </a:solidFill>
              </a:rPr>
              <a:t>oceaan</a:t>
            </a:r>
            <a:r>
              <a:rPr lang="en-US" sz="2000" dirty="0">
                <a:solidFill>
                  <a:schemeClr val="bg1">
                    <a:alpha val="80000"/>
                  </a:schemeClr>
                </a:solidFill>
              </a:rPr>
              <a:t> </a:t>
            </a:r>
            <a:r>
              <a:rPr lang="en-US" sz="2000" dirty="0" err="1">
                <a:solidFill>
                  <a:schemeClr val="bg1">
                    <a:alpha val="80000"/>
                  </a:schemeClr>
                </a:solidFill>
              </a:rPr>
              <a:t>erom</a:t>
            </a:r>
            <a:r>
              <a:rPr lang="en-US" sz="2000" dirty="0">
                <a:solidFill>
                  <a:schemeClr val="bg1">
                    <a:alpha val="80000"/>
                  </a:schemeClr>
                </a:solidFill>
              </a:rPr>
              <a:t> </a:t>
            </a:r>
            <a:r>
              <a:rPr lang="en-US" sz="2000" dirty="0" err="1">
                <a:solidFill>
                  <a:schemeClr val="bg1">
                    <a:alpha val="80000"/>
                  </a:schemeClr>
                </a:solidFill>
              </a:rPr>
              <a:t>heen</a:t>
            </a:r>
            <a:r>
              <a:rPr lang="en-US" sz="2000" dirty="0">
                <a:solidFill>
                  <a:schemeClr val="bg1">
                    <a:alpha val="80000"/>
                  </a:schemeClr>
                </a:solidFill>
              </a:rPr>
              <a:t> </a:t>
            </a:r>
            <a:r>
              <a:rPr lang="en-US" sz="2000" dirty="0" err="1">
                <a:solidFill>
                  <a:schemeClr val="bg1">
                    <a:alpha val="80000"/>
                  </a:schemeClr>
                </a:solidFill>
              </a:rPr>
              <a:t>heet</a:t>
            </a:r>
            <a:r>
              <a:rPr lang="en-US" sz="2000" dirty="0">
                <a:solidFill>
                  <a:schemeClr val="bg1">
                    <a:alpha val="80000"/>
                  </a:schemeClr>
                </a:solidFill>
              </a:rPr>
              <a:t> </a:t>
            </a:r>
            <a:r>
              <a:rPr lang="en-US" sz="2000" dirty="0" err="1">
                <a:solidFill>
                  <a:schemeClr val="bg1">
                    <a:alpha val="80000"/>
                  </a:schemeClr>
                </a:solidFill>
              </a:rPr>
              <a:t>Panthealassa</a:t>
            </a:r>
            <a:r>
              <a:rPr lang="en-US" sz="2000" dirty="0">
                <a:solidFill>
                  <a:schemeClr val="bg1">
                    <a:alpha val="80000"/>
                  </a:schemeClr>
                </a:solidFill>
              </a:rPr>
              <a:t>.</a:t>
            </a:r>
          </a:p>
          <a:p>
            <a:pPr>
              <a:lnSpc>
                <a:spcPct val="90000"/>
              </a:lnSpc>
              <a:spcAft>
                <a:spcPts val="600"/>
              </a:spcAft>
            </a:pPr>
            <a:endParaRPr lang="en-US" sz="2000" dirty="0">
              <a:solidFill>
                <a:schemeClr val="bg1">
                  <a:alpha val="80000"/>
                </a:schemeClr>
              </a:solidFill>
            </a:endParaRPr>
          </a:p>
          <a:p>
            <a:pPr>
              <a:lnSpc>
                <a:spcPct val="90000"/>
              </a:lnSpc>
              <a:spcAft>
                <a:spcPts val="600"/>
              </a:spcAft>
            </a:pPr>
            <a:r>
              <a:rPr lang="en-US" sz="2000" dirty="0">
                <a:solidFill>
                  <a:schemeClr val="bg1">
                    <a:alpha val="80000"/>
                  </a:schemeClr>
                </a:solidFill>
              </a:rPr>
              <a:t>Door het </a:t>
            </a:r>
            <a:r>
              <a:rPr lang="en-US" sz="2000" dirty="0" err="1">
                <a:solidFill>
                  <a:schemeClr val="bg1">
                    <a:alpha val="80000"/>
                  </a:schemeClr>
                </a:solidFill>
              </a:rPr>
              <a:t>verschuiven</a:t>
            </a:r>
            <a:r>
              <a:rPr lang="en-US" sz="2000" dirty="0">
                <a:solidFill>
                  <a:schemeClr val="bg1">
                    <a:alpha val="80000"/>
                  </a:schemeClr>
                </a:solidFill>
              </a:rPr>
              <a:t> van de </a:t>
            </a:r>
            <a:r>
              <a:rPr lang="en-US" sz="2000" dirty="0" err="1">
                <a:solidFill>
                  <a:schemeClr val="bg1">
                    <a:alpha val="80000"/>
                  </a:schemeClr>
                </a:solidFill>
              </a:rPr>
              <a:t>landmassa’s</a:t>
            </a:r>
            <a:r>
              <a:rPr lang="en-US" sz="2000" dirty="0">
                <a:solidFill>
                  <a:schemeClr val="bg1">
                    <a:alpha val="80000"/>
                  </a:schemeClr>
                </a:solidFill>
              </a:rPr>
              <a:t> over de </a:t>
            </a:r>
            <a:r>
              <a:rPr lang="en-US" sz="2000" dirty="0" err="1">
                <a:solidFill>
                  <a:schemeClr val="bg1">
                    <a:alpha val="80000"/>
                  </a:schemeClr>
                </a:solidFill>
              </a:rPr>
              <a:t>wereld</a:t>
            </a:r>
            <a:r>
              <a:rPr lang="en-US" sz="2000" dirty="0">
                <a:solidFill>
                  <a:schemeClr val="bg1">
                    <a:alpha val="80000"/>
                  </a:schemeClr>
                </a:solidFill>
              </a:rPr>
              <a:t>, </a:t>
            </a:r>
            <a:r>
              <a:rPr lang="en-US" sz="2000" dirty="0" err="1">
                <a:solidFill>
                  <a:schemeClr val="bg1">
                    <a:alpha val="80000"/>
                  </a:schemeClr>
                </a:solidFill>
              </a:rPr>
              <a:t>ontstonden</a:t>
            </a:r>
            <a:r>
              <a:rPr lang="en-US" sz="2000" dirty="0">
                <a:solidFill>
                  <a:schemeClr val="bg1">
                    <a:alpha val="80000"/>
                  </a:schemeClr>
                </a:solidFill>
              </a:rPr>
              <a:t> de </a:t>
            </a:r>
            <a:r>
              <a:rPr lang="en-US" sz="2000" dirty="0" err="1">
                <a:solidFill>
                  <a:schemeClr val="bg1">
                    <a:alpha val="80000"/>
                  </a:schemeClr>
                </a:solidFill>
              </a:rPr>
              <a:t>huidige</a:t>
            </a:r>
            <a:r>
              <a:rPr lang="en-US" sz="2000" dirty="0">
                <a:solidFill>
                  <a:schemeClr val="bg1">
                    <a:alpha val="80000"/>
                  </a:schemeClr>
                </a:solidFill>
              </a:rPr>
              <a:t> </a:t>
            </a:r>
            <a:r>
              <a:rPr lang="en-US" sz="2000" dirty="0" err="1">
                <a:solidFill>
                  <a:schemeClr val="bg1">
                    <a:alpha val="80000"/>
                  </a:schemeClr>
                </a:solidFill>
              </a:rPr>
              <a:t>continenten</a:t>
            </a:r>
            <a:r>
              <a:rPr lang="en-US" sz="2000" dirty="0">
                <a:solidFill>
                  <a:schemeClr val="bg1">
                    <a:alpha val="80000"/>
                  </a:schemeClr>
                </a:solidFill>
              </a:rPr>
              <a:t>.</a:t>
            </a:r>
          </a:p>
          <a:p>
            <a:pPr>
              <a:lnSpc>
                <a:spcPct val="90000"/>
              </a:lnSpc>
              <a:spcAft>
                <a:spcPts val="600"/>
              </a:spcAft>
            </a:pPr>
            <a:endParaRPr lang="en-US" sz="2000" dirty="0">
              <a:solidFill>
                <a:schemeClr val="bg1">
                  <a:alpha val="80000"/>
                </a:schemeClr>
              </a:solidFill>
            </a:endParaRPr>
          </a:p>
          <a:p>
            <a:pPr>
              <a:lnSpc>
                <a:spcPct val="90000"/>
              </a:lnSpc>
              <a:spcAft>
                <a:spcPts val="600"/>
              </a:spcAft>
            </a:pPr>
            <a:r>
              <a:rPr lang="en-US" sz="2000" dirty="0">
                <a:solidFill>
                  <a:schemeClr val="bg1">
                    <a:alpha val="80000"/>
                  </a:schemeClr>
                </a:solidFill>
              </a:rPr>
              <a:t>De </a:t>
            </a:r>
            <a:r>
              <a:rPr lang="en-US" sz="2000" dirty="0" err="1">
                <a:solidFill>
                  <a:schemeClr val="bg1">
                    <a:alpha val="80000"/>
                  </a:schemeClr>
                </a:solidFill>
              </a:rPr>
              <a:t>planten</a:t>
            </a:r>
            <a:r>
              <a:rPr lang="en-US" sz="2000" dirty="0">
                <a:solidFill>
                  <a:schemeClr val="bg1">
                    <a:alpha val="80000"/>
                  </a:schemeClr>
                </a:solidFill>
              </a:rPr>
              <a:t> , </a:t>
            </a:r>
            <a:r>
              <a:rPr lang="en-US" sz="2000" dirty="0" err="1">
                <a:solidFill>
                  <a:schemeClr val="bg1">
                    <a:alpha val="80000"/>
                  </a:schemeClr>
                </a:solidFill>
              </a:rPr>
              <a:t>dieren</a:t>
            </a:r>
            <a:r>
              <a:rPr lang="en-US" sz="2000" dirty="0">
                <a:solidFill>
                  <a:schemeClr val="bg1">
                    <a:alpha val="80000"/>
                  </a:schemeClr>
                </a:solidFill>
              </a:rPr>
              <a:t> </a:t>
            </a:r>
            <a:r>
              <a:rPr lang="en-US" sz="2000" dirty="0" err="1">
                <a:solidFill>
                  <a:schemeClr val="bg1">
                    <a:alpha val="80000"/>
                  </a:schemeClr>
                </a:solidFill>
              </a:rPr>
              <a:t>en</a:t>
            </a:r>
            <a:r>
              <a:rPr lang="en-US" sz="2000" dirty="0">
                <a:solidFill>
                  <a:schemeClr val="bg1">
                    <a:alpha val="80000"/>
                  </a:schemeClr>
                </a:solidFill>
              </a:rPr>
              <a:t> de </a:t>
            </a:r>
            <a:r>
              <a:rPr lang="en-US" sz="2000" dirty="0" err="1">
                <a:solidFill>
                  <a:schemeClr val="bg1">
                    <a:alpha val="80000"/>
                  </a:schemeClr>
                </a:solidFill>
              </a:rPr>
              <a:t>dinosauriërs</a:t>
            </a:r>
            <a:r>
              <a:rPr lang="en-US" sz="2000" dirty="0">
                <a:solidFill>
                  <a:schemeClr val="bg1">
                    <a:alpha val="80000"/>
                  </a:schemeClr>
                </a:solidFill>
              </a:rPr>
              <a:t> </a:t>
            </a:r>
            <a:r>
              <a:rPr lang="en-US" sz="2000" dirty="0" err="1">
                <a:solidFill>
                  <a:schemeClr val="bg1">
                    <a:alpha val="80000"/>
                  </a:schemeClr>
                </a:solidFill>
              </a:rPr>
              <a:t>werden</a:t>
            </a:r>
            <a:r>
              <a:rPr lang="en-US" sz="2000" dirty="0">
                <a:solidFill>
                  <a:schemeClr val="bg1">
                    <a:alpha val="80000"/>
                  </a:schemeClr>
                </a:solidFill>
              </a:rPr>
              <a:t> door het </a:t>
            </a:r>
            <a:r>
              <a:rPr lang="en-US" sz="2000" dirty="0" err="1">
                <a:solidFill>
                  <a:schemeClr val="bg1">
                    <a:alpha val="80000"/>
                  </a:schemeClr>
                </a:solidFill>
              </a:rPr>
              <a:t>verschuiven</a:t>
            </a:r>
            <a:r>
              <a:rPr lang="en-US" sz="2000" dirty="0">
                <a:solidFill>
                  <a:schemeClr val="bg1">
                    <a:alpha val="80000"/>
                  </a:schemeClr>
                </a:solidFill>
              </a:rPr>
              <a:t> van de </a:t>
            </a:r>
            <a:r>
              <a:rPr lang="en-US" sz="2000" dirty="0" err="1">
                <a:solidFill>
                  <a:schemeClr val="bg1">
                    <a:alpha val="80000"/>
                  </a:schemeClr>
                </a:solidFill>
              </a:rPr>
              <a:t>landmassa’s</a:t>
            </a:r>
            <a:r>
              <a:rPr lang="en-US" sz="2000" dirty="0">
                <a:solidFill>
                  <a:schemeClr val="bg1">
                    <a:alpha val="80000"/>
                  </a:schemeClr>
                </a:solidFill>
              </a:rPr>
              <a:t>, over de </a:t>
            </a:r>
            <a:r>
              <a:rPr lang="en-US" sz="2000" dirty="0" err="1">
                <a:solidFill>
                  <a:schemeClr val="bg1">
                    <a:alpha val="80000"/>
                  </a:schemeClr>
                </a:solidFill>
              </a:rPr>
              <a:t>wereld</a:t>
            </a:r>
            <a:r>
              <a:rPr lang="en-US" sz="2000" dirty="0">
                <a:solidFill>
                  <a:schemeClr val="bg1">
                    <a:alpha val="80000"/>
                  </a:schemeClr>
                </a:solidFill>
              </a:rPr>
              <a:t> </a:t>
            </a:r>
            <a:r>
              <a:rPr lang="en-US" sz="2000" dirty="0" err="1">
                <a:solidFill>
                  <a:schemeClr val="bg1">
                    <a:alpha val="80000"/>
                  </a:schemeClr>
                </a:solidFill>
              </a:rPr>
              <a:t>verspreid</a:t>
            </a:r>
            <a:r>
              <a:rPr lang="en-US" sz="2000" dirty="0">
                <a:solidFill>
                  <a:schemeClr val="bg1">
                    <a:alpha val="80000"/>
                  </a:schemeClr>
                </a:solidFill>
              </a:rPr>
              <a:t>.</a:t>
            </a:r>
          </a:p>
          <a:p>
            <a:pPr>
              <a:lnSpc>
                <a:spcPct val="90000"/>
              </a:lnSpc>
              <a:spcAft>
                <a:spcPts val="600"/>
              </a:spcAft>
            </a:pPr>
            <a:endParaRPr lang="en-US" sz="2000" dirty="0">
              <a:solidFill>
                <a:schemeClr val="bg1">
                  <a:alpha val="80000"/>
                </a:schemeClr>
              </a:solidFill>
            </a:endParaRPr>
          </a:p>
          <a:p>
            <a:pPr>
              <a:lnSpc>
                <a:spcPct val="90000"/>
              </a:lnSpc>
              <a:spcAft>
                <a:spcPts val="600"/>
              </a:spcAft>
            </a:pPr>
            <a:r>
              <a:rPr lang="en-US" sz="2000" dirty="0">
                <a:solidFill>
                  <a:schemeClr val="bg1">
                    <a:alpha val="80000"/>
                  </a:schemeClr>
                </a:solidFill>
              </a:rPr>
              <a:t>De </a:t>
            </a:r>
            <a:r>
              <a:rPr lang="en-US" sz="2000" dirty="0" err="1">
                <a:solidFill>
                  <a:schemeClr val="bg1">
                    <a:alpha val="80000"/>
                  </a:schemeClr>
                </a:solidFill>
              </a:rPr>
              <a:t>dinosaurërs</a:t>
            </a:r>
            <a:r>
              <a:rPr lang="en-US" sz="2000" dirty="0">
                <a:solidFill>
                  <a:schemeClr val="bg1">
                    <a:alpha val="80000"/>
                  </a:schemeClr>
                </a:solidFill>
              </a:rPr>
              <a:t> </a:t>
            </a:r>
            <a:r>
              <a:rPr lang="en-US" sz="2000" dirty="0" err="1">
                <a:solidFill>
                  <a:schemeClr val="bg1">
                    <a:alpha val="80000"/>
                  </a:schemeClr>
                </a:solidFill>
              </a:rPr>
              <a:t>hebben</a:t>
            </a:r>
            <a:r>
              <a:rPr lang="en-US" sz="2000" dirty="0">
                <a:solidFill>
                  <a:schemeClr val="bg1">
                    <a:alpha val="80000"/>
                  </a:schemeClr>
                </a:solidFill>
              </a:rPr>
              <a:t> 160 </a:t>
            </a:r>
            <a:r>
              <a:rPr lang="en-US" sz="2000" dirty="0" err="1">
                <a:solidFill>
                  <a:schemeClr val="bg1">
                    <a:alpha val="80000"/>
                  </a:schemeClr>
                </a:solidFill>
              </a:rPr>
              <a:t>miljoen</a:t>
            </a:r>
            <a:r>
              <a:rPr lang="en-US" sz="2000" dirty="0">
                <a:solidFill>
                  <a:schemeClr val="bg1">
                    <a:alpha val="80000"/>
                  </a:schemeClr>
                </a:solidFill>
              </a:rPr>
              <a:t> </a:t>
            </a:r>
            <a:r>
              <a:rPr lang="en-US" sz="2000" dirty="0" err="1">
                <a:solidFill>
                  <a:schemeClr val="bg1">
                    <a:alpha val="80000"/>
                  </a:schemeClr>
                </a:solidFill>
              </a:rPr>
              <a:t>jaar</a:t>
            </a:r>
            <a:r>
              <a:rPr lang="en-US" sz="2000" dirty="0">
                <a:solidFill>
                  <a:schemeClr val="bg1">
                    <a:alpha val="80000"/>
                  </a:schemeClr>
                </a:solidFill>
              </a:rPr>
              <a:t> lang op de </a:t>
            </a:r>
            <a:r>
              <a:rPr lang="en-US" sz="2000" dirty="0" err="1">
                <a:solidFill>
                  <a:schemeClr val="bg1">
                    <a:alpha val="80000"/>
                  </a:schemeClr>
                </a:solidFill>
              </a:rPr>
              <a:t>wereld</a:t>
            </a:r>
            <a:r>
              <a:rPr lang="en-US" sz="2000" dirty="0">
                <a:solidFill>
                  <a:schemeClr val="bg1">
                    <a:alpha val="80000"/>
                  </a:schemeClr>
                </a:solidFill>
              </a:rPr>
              <a:t> </a:t>
            </a:r>
            <a:r>
              <a:rPr lang="en-US" sz="2000" dirty="0" err="1">
                <a:solidFill>
                  <a:schemeClr val="bg1">
                    <a:alpha val="80000"/>
                  </a:schemeClr>
                </a:solidFill>
              </a:rPr>
              <a:t>geleefd</a:t>
            </a:r>
            <a:r>
              <a:rPr lang="en-US" sz="2000" dirty="0">
                <a:solidFill>
                  <a:schemeClr val="bg1">
                    <a:alpha val="80000"/>
                  </a:schemeClr>
                </a:solidFill>
              </a:rPr>
              <a:t>. De </a:t>
            </a:r>
            <a:r>
              <a:rPr lang="en-US" sz="2000" dirty="0" err="1">
                <a:solidFill>
                  <a:schemeClr val="bg1">
                    <a:alpha val="80000"/>
                  </a:schemeClr>
                </a:solidFill>
              </a:rPr>
              <a:t>mens</a:t>
            </a:r>
            <a:r>
              <a:rPr lang="en-US" sz="2000" dirty="0">
                <a:solidFill>
                  <a:schemeClr val="bg1">
                    <a:alpha val="80000"/>
                  </a:schemeClr>
                </a:solidFill>
              </a:rPr>
              <a:t> </a:t>
            </a:r>
            <a:r>
              <a:rPr lang="en-US" sz="2000" dirty="0" err="1">
                <a:solidFill>
                  <a:schemeClr val="bg1">
                    <a:alpha val="80000"/>
                  </a:schemeClr>
                </a:solidFill>
              </a:rPr>
              <a:t>bestaat</a:t>
            </a:r>
            <a:r>
              <a:rPr lang="en-US" sz="2000" dirty="0">
                <a:solidFill>
                  <a:schemeClr val="bg1">
                    <a:alpha val="80000"/>
                  </a:schemeClr>
                </a:solidFill>
              </a:rPr>
              <a:t> </a:t>
            </a:r>
            <a:r>
              <a:rPr lang="en-US" sz="2000" dirty="0" err="1">
                <a:solidFill>
                  <a:schemeClr val="bg1">
                    <a:alpha val="80000"/>
                  </a:schemeClr>
                </a:solidFill>
              </a:rPr>
              <a:t>nog</a:t>
            </a:r>
            <a:r>
              <a:rPr lang="en-US" sz="2000" dirty="0">
                <a:solidFill>
                  <a:schemeClr val="bg1">
                    <a:alpha val="80000"/>
                  </a:schemeClr>
                </a:solidFill>
              </a:rPr>
              <a:t> </a:t>
            </a:r>
            <a:r>
              <a:rPr lang="en-US" sz="2000" dirty="0" err="1">
                <a:solidFill>
                  <a:schemeClr val="bg1">
                    <a:alpha val="80000"/>
                  </a:schemeClr>
                </a:solidFill>
              </a:rPr>
              <a:t>geen</a:t>
            </a:r>
            <a:r>
              <a:rPr lang="en-US" sz="2000" dirty="0">
                <a:solidFill>
                  <a:schemeClr val="bg1">
                    <a:alpha val="80000"/>
                  </a:schemeClr>
                </a:solidFill>
              </a:rPr>
              <a:t> 2 </a:t>
            </a:r>
            <a:r>
              <a:rPr lang="en-US" sz="2000" dirty="0" err="1">
                <a:solidFill>
                  <a:schemeClr val="bg1">
                    <a:alpha val="80000"/>
                  </a:schemeClr>
                </a:solidFill>
              </a:rPr>
              <a:t>miljoen</a:t>
            </a:r>
            <a:r>
              <a:rPr lang="en-US" sz="2000" dirty="0">
                <a:solidFill>
                  <a:schemeClr val="bg1">
                    <a:alpha val="80000"/>
                  </a:schemeClr>
                </a:solidFill>
              </a:rPr>
              <a:t> </a:t>
            </a:r>
            <a:r>
              <a:rPr lang="en-US" sz="2000" dirty="0" err="1">
                <a:solidFill>
                  <a:schemeClr val="bg1">
                    <a:alpha val="80000"/>
                  </a:schemeClr>
                </a:solidFill>
              </a:rPr>
              <a:t>jaar</a:t>
            </a:r>
            <a:r>
              <a:rPr lang="en-US" sz="2000" dirty="0">
                <a:solidFill>
                  <a:schemeClr val="bg1">
                    <a:alpha val="80000"/>
                  </a:schemeClr>
                </a:solidFill>
              </a:rPr>
              <a:t>.</a:t>
            </a:r>
          </a:p>
        </p:txBody>
      </p:sp>
      <p:pic>
        <p:nvPicPr>
          <p:cNvPr id="8" name="Afbeelding 7" descr="Afbeelding met blauw&#10;&#10;Automatisch gegenereerde beschrijving">
            <a:extLst>
              <a:ext uri="{FF2B5EF4-FFF2-40B4-BE49-F238E27FC236}">
                <a16:creationId xmlns:a16="http://schemas.microsoft.com/office/drawing/2014/main" id="{8EC12603-17B6-FCD5-5509-46A5C2D670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29225" y="742783"/>
            <a:ext cx="6715541" cy="5372433"/>
          </a:xfrm>
          <a:prstGeom prst="rect">
            <a:avLst/>
          </a:prstGeom>
        </p:spPr>
      </p:pic>
    </p:spTree>
    <p:extLst>
      <p:ext uri="{BB962C8B-B14F-4D97-AF65-F5344CB8AC3E}">
        <p14:creationId xmlns:p14="http://schemas.microsoft.com/office/powerpoint/2010/main" val="3646780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buiten, zonsondergang&#10;&#10;Automatisch gegenereerde beschrijving">
            <a:extLst>
              <a:ext uri="{FF2B5EF4-FFF2-40B4-BE49-F238E27FC236}">
                <a16:creationId xmlns:a16="http://schemas.microsoft.com/office/drawing/2014/main" id="{4DC45642-6BED-3476-0646-DADC8C0EA46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1212"/>
          <a:stretch/>
        </p:blipFill>
        <p:spPr>
          <a:xfrm>
            <a:off x="6887045" y="10"/>
            <a:ext cx="4661488" cy="3104198"/>
          </a:xfrm>
          <a:prstGeom prst="rect">
            <a:avLst/>
          </a:prstGeom>
        </p:spPr>
      </p:pic>
      <p:pic>
        <p:nvPicPr>
          <p:cNvPr id="17" name="Afbeelding 16" descr="Afbeelding met zonsondergang, natuur, berg&#10;&#10;Automatisch gegenereerde beschrijving">
            <a:extLst>
              <a:ext uri="{FF2B5EF4-FFF2-40B4-BE49-F238E27FC236}">
                <a16:creationId xmlns:a16="http://schemas.microsoft.com/office/drawing/2014/main" id="{512CFCA7-152B-0070-C9BE-66BC3F823AB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041" r="3" b="3"/>
          <a:stretch/>
        </p:blipFill>
        <p:spPr>
          <a:xfrm>
            <a:off x="5419264" y="3265080"/>
            <a:ext cx="6129269" cy="3592925"/>
          </a:xfrm>
          <a:prstGeom prst="rect">
            <a:avLst/>
          </a:prstGeom>
        </p:spPr>
      </p:pic>
      <p:pic>
        <p:nvPicPr>
          <p:cNvPr id="3" name="Afbeelding 2" descr="Afbeelding met buiten, dag&#10;&#10;Automatisch gegenereerde beschrijving">
            <a:extLst>
              <a:ext uri="{FF2B5EF4-FFF2-40B4-BE49-F238E27FC236}">
                <a16:creationId xmlns:a16="http://schemas.microsoft.com/office/drawing/2014/main" id="{AE2D3D8E-7B20-9412-033F-1314B0F1C0D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819" r="9509"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3" name="Rectangle 22">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kstvak 18">
            <a:extLst>
              <a:ext uri="{FF2B5EF4-FFF2-40B4-BE49-F238E27FC236}">
                <a16:creationId xmlns:a16="http://schemas.microsoft.com/office/drawing/2014/main" id="{E9235DC0-5578-EAC8-4A30-5CB4F3CD528C}"/>
              </a:ext>
            </a:extLst>
          </p:cNvPr>
          <p:cNvSpPr txBox="1"/>
          <p:nvPr/>
        </p:nvSpPr>
        <p:spPr>
          <a:xfrm>
            <a:off x="798653" y="4363656"/>
            <a:ext cx="4328932" cy="1477328"/>
          </a:xfrm>
          <a:prstGeom prst="rect">
            <a:avLst/>
          </a:prstGeom>
          <a:noFill/>
        </p:spPr>
        <p:txBody>
          <a:bodyPr wrap="square" rtlCol="0">
            <a:spAutoFit/>
          </a:bodyPr>
          <a:lstStyle/>
          <a:p>
            <a:r>
              <a:rPr lang="nl-NL" dirty="0"/>
              <a:t>66 miljoen jaar geleden viel er een meteoriet op aarde. Jarenlang hing er een donkere stofwolk om de aarde. Het zonlicht kon de aarde niet bereiken, waardoor alle planten, dieren en dinosauriërs uitstierven.</a:t>
            </a:r>
          </a:p>
        </p:txBody>
      </p:sp>
    </p:spTree>
    <p:extLst>
      <p:ext uri="{BB962C8B-B14F-4D97-AF65-F5344CB8AC3E}">
        <p14:creationId xmlns:p14="http://schemas.microsoft.com/office/powerpoint/2010/main" val="2932659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el 1">
            <a:extLst>
              <a:ext uri="{FF2B5EF4-FFF2-40B4-BE49-F238E27FC236}">
                <a16:creationId xmlns:a16="http://schemas.microsoft.com/office/drawing/2014/main" id="{214B19BE-8AC9-E889-F866-15621222A880}"/>
              </a:ext>
            </a:extLst>
          </p:cNvPr>
          <p:cNvSpPr>
            <a:spLocks noGrp="1"/>
          </p:cNvSpPr>
          <p:nvPr>
            <p:ph type="ctrTitle"/>
          </p:nvPr>
        </p:nvSpPr>
        <p:spPr>
          <a:xfrm>
            <a:off x="827566" y="2141849"/>
            <a:ext cx="10236674" cy="2308324"/>
          </a:xfrm>
        </p:spPr>
        <p:txBody>
          <a:bodyPr>
            <a:noAutofit/>
          </a:bodyPr>
          <a:lstStyle/>
          <a:p>
            <a:pPr algn="l"/>
            <a:r>
              <a:rPr lang="nl-NL" dirty="0">
                <a:solidFill>
                  <a:schemeClr val="bg1"/>
                </a:solidFill>
              </a:rPr>
              <a:t>de stofwolk verdween, de zon scheen weer en planten en dieren bevolkten opnieuw de aarde... en toen...</a:t>
            </a:r>
          </a:p>
        </p:txBody>
      </p:sp>
    </p:spTree>
    <p:extLst>
      <p:ext uri="{BB962C8B-B14F-4D97-AF65-F5344CB8AC3E}">
        <p14:creationId xmlns:p14="http://schemas.microsoft.com/office/powerpoint/2010/main" val="80848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zoogdier, primaat&#10;&#10;Automatisch gegenereerde beschrijving">
            <a:extLst>
              <a:ext uri="{FF2B5EF4-FFF2-40B4-BE49-F238E27FC236}">
                <a16:creationId xmlns:a16="http://schemas.microsoft.com/office/drawing/2014/main" id="{65F2D4AB-8C84-735F-089B-359C1E712CB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8975" y="642938"/>
            <a:ext cx="4149725" cy="2743200"/>
          </a:xfrm>
          <a:prstGeom prst="rect">
            <a:avLst/>
          </a:prstGeom>
        </p:spPr>
      </p:pic>
      <p:pic>
        <p:nvPicPr>
          <p:cNvPr id="15" name="Afbeelding 14">
            <a:extLst>
              <a:ext uri="{FF2B5EF4-FFF2-40B4-BE49-F238E27FC236}">
                <a16:creationId xmlns:a16="http://schemas.microsoft.com/office/drawing/2014/main" id="{C5C8ADAE-BE33-AB49-8998-693ED90C41C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13313" y="642938"/>
            <a:ext cx="4321175" cy="2743200"/>
          </a:xfrm>
          <a:prstGeom prst="rect">
            <a:avLst/>
          </a:prstGeom>
        </p:spPr>
      </p:pic>
      <p:pic>
        <p:nvPicPr>
          <p:cNvPr id="13" name="Afbeelding 12" descr="Afbeelding met donker&#10;&#10;Automatisch gegenereerde beschrijving">
            <a:extLst>
              <a:ext uri="{FF2B5EF4-FFF2-40B4-BE49-F238E27FC236}">
                <a16:creationId xmlns:a16="http://schemas.microsoft.com/office/drawing/2014/main" id="{4AC84FB7-282B-41B0-316A-E9940570ED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88975" y="3459163"/>
            <a:ext cx="3132138" cy="2754313"/>
          </a:xfrm>
          <a:prstGeom prst="rect">
            <a:avLst/>
          </a:prstGeom>
        </p:spPr>
      </p:pic>
      <p:pic>
        <p:nvPicPr>
          <p:cNvPr id="3" name="Afbeelding 2" descr="Afbeelding met gras, buiten, hooi, primaat&#10;&#10;Automatisch gegenereerde beschrijving">
            <a:extLst>
              <a:ext uri="{FF2B5EF4-FFF2-40B4-BE49-F238E27FC236}">
                <a16:creationId xmlns:a16="http://schemas.microsoft.com/office/drawing/2014/main" id="{C11B421C-7224-D2CC-A437-5DDA40B1BB0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895725" y="3459163"/>
            <a:ext cx="5338763" cy="2754313"/>
          </a:xfrm>
          <a:prstGeom prst="rect">
            <a:avLst/>
          </a:prstGeom>
        </p:spPr>
      </p:pic>
      <p:pic>
        <p:nvPicPr>
          <p:cNvPr id="11" name="Afbeelding 10" descr="Afbeelding met primaat, zoogdier, mensaap, donker&#10;&#10;Automatisch gegenereerde beschrijving">
            <a:extLst>
              <a:ext uri="{FF2B5EF4-FFF2-40B4-BE49-F238E27FC236}">
                <a16:creationId xmlns:a16="http://schemas.microsoft.com/office/drawing/2014/main" id="{8729631C-F6C2-492A-313B-789A4A750C2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309100" y="642938"/>
            <a:ext cx="2192338" cy="1500188"/>
          </a:xfrm>
          <a:prstGeom prst="rect">
            <a:avLst/>
          </a:prstGeom>
        </p:spPr>
      </p:pic>
      <p:pic>
        <p:nvPicPr>
          <p:cNvPr id="9" name="Afbeelding 8" descr="Afbeelding met zoogdier, primaat, mensaap, koe&#10;&#10;Automatisch gegenereerde beschrijving">
            <a:extLst>
              <a:ext uri="{FF2B5EF4-FFF2-40B4-BE49-F238E27FC236}">
                <a16:creationId xmlns:a16="http://schemas.microsoft.com/office/drawing/2014/main" id="{EC60D9A5-D2DE-6B02-2C21-007C1B35094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309100" y="2216150"/>
            <a:ext cx="2192338" cy="2192338"/>
          </a:xfrm>
          <a:prstGeom prst="rect">
            <a:avLst/>
          </a:prstGeom>
        </p:spPr>
      </p:pic>
      <p:pic>
        <p:nvPicPr>
          <p:cNvPr id="5" name="Afbeelding 4" descr="Afbeelding met lucht, buiten, person, dag&#10;&#10;Automatisch gegenereerde beschrijving">
            <a:extLst>
              <a:ext uri="{FF2B5EF4-FFF2-40B4-BE49-F238E27FC236}">
                <a16:creationId xmlns:a16="http://schemas.microsoft.com/office/drawing/2014/main" id="{98A7B9C6-2B0C-A17A-612C-AE07C055B44B}"/>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309100" y="4483100"/>
            <a:ext cx="2192338" cy="1730375"/>
          </a:xfrm>
          <a:prstGeom prst="rect">
            <a:avLst/>
          </a:prstGeom>
        </p:spPr>
      </p:pic>
    </p:spTree>
    <p:extLst>
      <p:ext uri="{BB962C8B-B14F-4D97-AF65-F5344CB8AC3E}">
        <p14:creationId xmlns:p14="http://schemas.microsoft.com/office/powerpoint/2010/main" val="411840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 buiten, rots&#10;&#10;Automatisch gegenereerde beschrijving">
            <a:extLst>
              <a:ext uri="{FF2B5EF4-FFF2-40B4-BE49-F238E27FC236}">
                <a16:creationId xmlns:a16="http://schemas.microsoft.com/office/drawing/2014/main" id="{20C17BC9-7816-2C23-24C9-529D2A7E33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592" r="9530"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kstvak 3">
            <a:extLst>
              <a:ext uri="{FF2B5EF4-FFF2-40B4-BE49-F238E27FC236}">
                <a16:creationId xmlns:a16="http://schemas.microsoft.com/office/drawing/2014/main" id="{2821896C-9C44-C598-E4B9-1E9DCD69F609}"/>
              </a:ext>
            </a:extLst>
          </p:cNvPr>
          <p:cNvSpPr txBox="1"/>
          <p:nvPr/>
        </p:nvSpPr>
        <p:spPr>
          <a:xfrm>
            <a:off x="575907" y="1028343"/>
            <a:ext cx="2812648" cy="4801314"/>
          </a:xfrm>
          <a:prstGeom prst="rect">
            <a:avLst/>
          </a:prstGeom>
          <a:noFill/>
        </p:spPr>
        <p:txBody>
          <a:bodyPr wrap="square" rtlCol="0">
            <a:spAutoFit/>
          </a:bodyPr>
          <a:lstStyle/>
          <a:p>
            <a:r>
              <a:rPr lang="nl-NL" dirty="0">
                <a:solidFill>
                  <a:schemeClr val="bg1"/>
                </a:solidFill>
              </a:rPr>
              <a:t>Op diverse plekken ontwikkelden zich mensachtigen. Verschillende soorten leefden miljoenen jaren naast elkaar.</a:t>
            </a:r>
          </a:p>
          <a:p>
            <a:endParaRPr lang="nl-NL" dirty="0">
              <a:solidFill>
                <a:schemeClr val="bg1"/>
              </a:solidFill>
            </a:endParaRPr>
          </a:p>
          <a:p>
            <a:r>
              <a:rPr lang="nl-NL" dirty="0">
                <a:solidFill>
                  <a:schemeClr val="bg1"/>
                </a:solidFill>
              </a:rPr>
              <a:t>Ongeveer 1,8 miljoen jaar geleden, ontwikkelde de homo erectus zich, de rechtop lopende mens.</a:t>
            </a:r>
          </a:p>
          <a:p>
            <a:endParaRPr lang="nl-NL" dirty="0">
              <a:solidFill>
                <a:schemeClr val="bg1"/>
              </a:solidFill>
            </a:endParaRPr>
          </a:p>
          <a:p>
            <a:r>
              <a:rPr lang="nl-NL" dirty="0">
                <a:solidFill>
                  <a:schemeClr val="bg1"/>
                </a:solidFill>
              </a:rPr>
              <a:t>Ruim 300.000 jaar geleden ontwikkelde de Neanderthaler zich. Dit was de eerste menssoort in Nederland</a:t>
            </a:r>
          </a:p>
        </p:txBody>
      </p:sp>
    </p:spTree>
    <p:extLst>
      <p:ext uri="{BB962C8B-B14F-4D97-AF65-F5344CB8AC3E}">
        <p14:creationId xmlns:p14="http://schemas.microsoft.com/office/powerpoint/2010/main" val="249211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ekst, zoogdier, runderachtigen&#10;&#10;Automatisch gegenereerde beschrijving">
            <a:extLst>
              <a:ext uri="{FF2B5EF4-FFF2-40B4-BE49-F238E27FC236}">
                <a16:creationId xmlns:a16="http://schemas.microsoft.com/office/drawing/2014/main" id="{C06C83D3-A27D-5328-B860-F316F5359C7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4294"/>
          <a:stretch/>
        </p:blipFill>
        <p:spPr>
          <a:xfrm>
            <a:off x="5419264" y="3265080"/>
            <a:ext cx="6129269" cy="3592925"/>
          </a:xfrm>
          <a:prstGeom prst="rect">
            <a:avLst/>
          </a:prstGeom>
        </p:spPr>
      </p:pic>
      <p:sp>
        <p:nvSpPr>
          <p:cNvPr id="14" name="Rectangle 13">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6EE4FCB-4F6A-27BF-1606-62B9CF2D29DB}"/>
              </a:ext>
            </a:extLst>
          </p:cNvPr>
          <p:cNvSpPr txBox="1"/>
          <p:nvPr/>
        </p:nvSpPr>
        <p:spPr>
          <a:xfrm>
            <a:off x="8954535" y="858173"/>
            <a:ext cx="2473553" cy="2031325"/>
          </a:xfrm>
          <a:prstGeom prst="rect">
            <a:avLst/>
          </a:prstGeom>
          <a:noFill/>
        </p:spPr>
        <p:txBody>
          <a:bodyPr wrap="square" rtlCol="0">
            <a:spAutoFit/>
          </a:bodyPr>
          <a:lstStyle/>
          <a:p>
            <a:r>
              <a:rPr lang="nl-NL" dirty="0"/>
              <a:t>De mensen aten het vlees, maakten kleding van huiden, maakten gereedschappen van de botten en woonden in een hutten van het mammoet karkas.</a:t>
            </a:r>
          </a:p>
        </p:txBody>
      </p:sp>
      <p:pic>
        <p:nvPicPr>
          <p:cNvPr id="15" name="Afbeelding 14" descr="Afbeelding met sneeuw, buiten&#10;&#10;Automatisch gegenereerde beschrijving">
            <a:extLst>
              <a:ext uri="{FF2B5EF4-FFF2-40B4-BE49-F238E27FC236}">
                <a16:creationId xmlns:a16="http://schemas.microsoft.com/office/drawing/2014/main" id="{5BBBBD38-5DA1-8323-DFAF-3E2ECBEABD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9262" y="0"/>
            <a:ext cx="4659136" cy="4777089"/>
          </a:xfrm>
          <a:prstGeom prst="rect">
            <a:avLst/>
          </a:prstGeom>
        </p:spPr>
      </p:pic>
      <p:pic>
        <p:nvPicPr>
          <p:cNvPr id="17" name="Graphic 16" descr="Klapbord met effen opvulling">
            <a:hlinkClick r:id="rId6"/>
            <a:extLst>
              <a:ext uri="{FF2B5EF4-FFF2-40B4-BE49-F238E27FC236}">
                <a16:creationId xmlns:a16="http://schemas.microsoft.com/office/drawing/2014/main" id="{1222F5DE-0FBC-4989-740D-62B249EBFA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2827" y="5950407"/>
            <a:ext cx="914400" cy="914400"/>
          </a:xfrm>
          <a:prstGeom prst="rect">
            <a:avLst/>
          </a:prstGeom>
        </p:spPr>
      </p:pic>
      <p:pic>
        <p:nvPicPr>
          <p:cNvPr id="19" name="Afbeelding 18" descr="Afbeelding met olifant, zoogdier, donker&#10;&#10;Automatisch gegenereerde beschrijving">
            <a:extLst>
              <a:ext uri="{FF2B5EF4-FFF2-40B4-BE49-F238E27FC236}">
                <a16:creationId xmlns:a16="http://schemas.microsoft.com/office/drawing/2014/main" id="{B794EAEB-9A7C-15E5-8850-75BC4AB50D3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5367733" y="302573"/>
            <a:ext cx="3466358" cy="3142527"/>
          </a:xfrm>
          <a:prstGeom prst="rect">
            <a:avLst/>
          </a:prstGeom>
        </p:spPr>
      </p:pic>
      <p:sp>
        <p:nvSpPr>
          <p:cNvPr id="21" name="Tekstvak 20">
            <a:extLst>
              <a:ext uri="{FF2B5EF4-FFF2-40B4-BE49-F238E27FC236}">
                <a16:creationId xmlns:a16="http://schemas.microsoft.com/office/drawing/2014/main" id="{747D0109-B6EF-6A1D-0800-A2B63F2647D9}"/>
              </a:ext>
            </a:extLst>
          </p:cNvPr>
          <p:cNvSpPr txBox="1"/>
          <p:nvPr/>
        </p:nvSpPr>
        <p:spPr>
          <a:xfrm>
            <a:off x="738523" y="4906484"/>
            <a:ext cx="4380614" cy="1200329"/>
          </a:xfrm>
          <a:prstGeom prst="rect">
            <a:avLst/>
          </a:prstGeom>
          <a:noFill/>
        </p:spPr>
        <p:txBody>
          <a:bodyPr wrap="square" rtlCol="0">
            <a:spAutoFit/>
          </a:bodyPr>
          <a:lstStyle/>
          <a:p>
            <a:r>
              <a:rPr lang="nl-NL" dirty="0"/>
              <a:t>In de ijstijd was Nederland bedekt onder ijs en sneeuw. De mensen trokken in groepjes achter kuddes mammoeten of rendieren aan.</a:t>
            </a:r>
          </a:p>
        </p:txBody>
      </p:sp>
    </p:spTree>
    <p:extLst>
      <p:ext uri="{BB962C8B-B14F-4D97-AF65-F5344CB8AC3E}">
        <p14:creationId xmlns:p14="http://schemas.microsoft.com/office/powerpoint/2010/main" val="14952148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492</Words>
  <Application>Microsoft Office PowerPoint</Application>
  <PresentationFormat>Breedbeeld</PresentationFormat>
  <Paragraphs>34</Paragraphs>
  <Slides>16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Calibri Light</vt:lpstr>
      <vt:lpstr>Kantoorthema</vt:lpstr>
      <vt:lpstr>PowerPoint-presentatie</vt:lpstr>
      <vt:lpstr>we gaan terug in de tijd naar heel lang geleden...</vt:lpstr>
      <vt:lpstr>PowerPoint-presentatie</vt:lpstr>
      <vt:lpstr>PowerPoint-presentatie</vt:lpstr>
      <vt:lpstr>PowerPoint-presentatie</vt:lpstr>
      <vt:lpstr>de stofwolk verdween, de zon scheen weer en planten en dieren bevolkten opnieuw de aarde... en toen...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joyce kuenen</dc:creator>
  <cp:lastModifiedBy>joyce kuenen</cp:lastModifiedBy>
  <cp:revision>3</cp:revision>
  <dcterms:created xsi:type="dcterms:W3CDTF">2022-07-30T11:03:46Z</dcterms:created>
  <dcterms:modified xsi:type="dcterms:W3CDTF">2022-07-30T14:56:05Z</dcterms:modified>
</cp:coreProperties>
</file>